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70" r:id="rId4"/>
    <p:sldId id="264" r:id="rId5"/>
    <p:sldId id="282" r:id="rId6"/>
    <p:sldId id="265" r:id="rId7"/>
    <p:sldId id="266" r:id="rId8"/>
    <p:sldId id="259" r:id="rId9"/>
    <p:sldId id="268" r:id="rId10"/>
    <p:sldId id="269" r:id="rId11"/>
    <p:sldId id="271" r:id="rId12"/>
    <p:sldId id="278" r:id="rId13"/>
    <p:sldId id="272" r:id="rId14"/>
    <p:sldId id="273" r:id="rId15"/>
    <p:sldId id="274" r:id="rId16"/>
    <p:sldId id="279" r:id="rId17"/>
    <p:sldId id="283" r:id="rId18"/>
    <p:sldId id="275" r:id="rId19"/>
    <p:sldId id="277" r:id="rId20"/>
    <p:sldId id="262" r:id="rId21"/>
    <p:sldId id="280" r:id="rId22"/>
    <p:sldId id="263" r:id="rId23"/>
    <p:sldId id="281" r:id="rId24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CA8"/>
    <a:srgbClr val="0E0975"/>
    <a:srgbClr val="170FB9"/>
    <a:srgbClr val="120B97"/>
    <a:srgbClr val="1D1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3" autoAdjust="0"/>
    <p:restoredTop sz="77322" autoAdjust="0"/>
  </p:normalViewPr>
  <p:slideViewPr>
    <p:cSldViewPr>
      <p:cViewPr>
        <p:scale>
          <a:sx n="100" d="100"/>
          <a:sy n="100" d="100"/>
        </p:scale>
        <p:origin x="-902" y="33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356216-061E-473E-B6F6-FC5A70D17857}" type="datetimeFigureOut">
              <a:rPr lang="es-ES" smtClean="0"/>
              <a:pPr/>
              <a:t>23/05/2015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40944-97E3-4CE1-9F67-69B0C2F4D5B8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781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14144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Get Metadata</a:t>
            </a:r>
            <a:r>
              <a:rPr lang="en-US" baseline="0" dirty="0" smtClean="0"/>
              <a:t> information that can have keywords that are more </a:t>
            </a:r>
            <a:r>
              <a:rPr lang="en-US" baseline="0" dirty="0" err="1" smtClean="0"/>
              <a:t>impotant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Or ratings used for improving ranking or make Rule-based methods (If the ratings is below some threshold, don’t show them to me)</a:t>
            </a:r>
          </a:p>
          <a:p>
            <a:r>
              <a:rPr lang="en-US" baseline="0" dirty="0" smtClean="0"/>
              <a:t>	I bet you cannot do that with your browser </a:t>
            </a:r>
            <a:r>
              <a:rPr lang="en-US" baseline="0" dirty="0" err="1" smtClean="0"/>
              <a:t>humm</a:t>
            </a:r>
            <a:r>
              <a:rPr lang="en-US" baseline="0" dirty="0" smtClean="0"/>
              <a:t> 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we need to store the URL as metadata.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Store into a file using pickle.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All hand-coded by scratch</a:t>
            </a:r>
          </a:p>
          <a:p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</a:t>
            </a:r>
            <a:r>
              <a:rPr lang="es-ES" dirty="0" err="1" smtClean="0"/>
              <a:t>hand-coded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scratch</a:t>
            </a:r>
            <a:r>
              <a:rPr lang="es-ES" dirty="0" smtClean="0"/>
              <a:t>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Tokenization: Divides the whole plain text String into separate String words. </a:t>
            </a:r>
          </a:p>
          <a:p>
            <a:r>
              <a:rPr lang="en-US" baseline="0" dirty="0" smtClean="0"/>
              <a:t>Lower Case: Turns all letters to lower case so that they are not different. In this problem the upper letters are not relevant.</a:t>
            </a:r>
          </a:p>
          <a:p>
            <a:r>
              <a:rPr lang="en-US" baseline="0" dirty="0" smtClean="0"/>
              <a:t>Remove non-alphanumeric: Punctuation marks, weird symbols.</a:t>
            </a:r>
          </a:p>
          <a:p>
            <a:r>
              <a:rPr lang="en-US" baseline="0" dirty="0" smtClean="0"/>
              <a:t>Remove </a:t>
            </a:r>
            <a:r>
              <a:rPr lang="en-US" baseline="0" dirty="0" err="1" smtClean="0"/>
              <a:t>stopwords</a:t>
            </a:r>
            <a:r>
              <a:rPr lang="en-US" baseline="0" dirty="0" smtClean="0"/>
              <a:t>: Words that does not contain much information (the of in…) Used NLTK list.</a:t>
            </a:r>
          </a:p>
          <a:p>
            <a:r>
              <a:rPr lang="en-US" baseline="0" dirty="0" err="1" smtClean="0"/>
              <a:t>Steamming</a:t>
            </a:r>
            <a:r>
              <a:rPr lang="en-US" baseline="0" dirty="0" smtClean="0"/>
              <a:t>: Normalize verbs, singulars and compositions so that they are the same.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this </a:t>
            </a:r>
            <a:r>
              <a:rPr lang="en-US" baseline="0" dirty="0" err="1" smtClean="0"/>
              <a:t>procesdd</a:t>
            </a:r>
            <a:r>
              <a:rPr lang="en-US" baseline="0" dirty="0" smtClean="0"/>
              <a:t> we don’t delete duplicates because we want to calculate the </a:t>
            </a:r>
            <a:r>
              <a:rPr lang="en-US" baseline="0" dirty="0" err="1" smtClean="0"/>
              <a:t>frecuency</a:t>
            </a:r>
            <a:r>
              <a:rPr lang="en-US" baseline="0" dirty="0" smtClean="0"/>
              <a:t> term </a:t>
            </a:r>
            <a:r>
              <a:rPr lang="en-US" baseline="0" dirty="0" err="1" smtClean="0"/>
              <a:t>os</a:t>
            </a:r>
            <a:r>
              <a:rPr lang="en-US" baseline="0" dirty="0" smtClean="0"/>
              <a:t> words.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Some words like</a:t>
            </a:r>
            <a:r>
              <a:rPr lang="en-US" baseline="0" dirty="0" smtClean="0"/>
              <a:t> the ingredients are normal to have low salad IDF values. </a:t>
            </a:r>
            <a:r>
              <a:rPr lang="en-US" baseline="0" dirty="0" err="1" smtClean="0"/>
              <a:t>Strawberri</a:t>
            </a:r>
            <a:r>
              <a:rPr lang="en-US" baseline="0" dirty="0" smtClean="0"/>
              <a:t> has a bigger IDF value tan chocolate coz it appears less often (more significant)</a:t>
            </a:r>
          </a:p>
          <a:p>
            <a:endParaRPr lang="en-US" baseline="0" dirty="0" smtClean="0"/>
          </a:p>
          <a:p>
            <a:r>
              <a:rPr lang="en-US" dirty="0" smtClean="0"/>
              <a:t>Love and other words due to Description. </a:t>
            </a:r>
          </a:p>
          <a:p>
            <a:pPr lvl="1"/>
            <a:r>
              <a:rPr lang="en-US" dirty="0" smtClean="0"/>
              <a:t>It has a surprising low value,</a:t>
            </a:r>
          </a:p>
          <a:p>
            <a:pPr lvl="1"/>
            <a:r>
              <a:rPr lang="en-US" dirty="0" smtClean="0"/>
              <a:t>Which means a lot of people use it in their </a:t>
            </a:r>
            <a:r>
              <a:rPr lang="en-US" dirty="0" err="1" smtClean="0"/>
              <a:t>Descrition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My mum has it, but it s not something you can buy at</a:t>
            </a:r>
          </a:p>
          <a:p>
            <a:pPr lvl="1"/>
            <a:r>
              <a:rPr lang="en-US" dirty="0" smtClean="0"/>
              <a:t>A grocery shop.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</a:t>
            </a:r>
            <a:r>
              <a:rPr lang="en-US" baseline="0" dirty="0" err="1" smtClean="0"/>
              <a:t>simmilarity</a:t>
            </a:r>
            <a:r>
              <a:rPr lang="en-US" baseline="0" dirty="0" smtClean="0"/>
              <a:t> measure takes into account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This </a:t>
            </a:r>
            <a:r>
              <a:rPr lang="en-US" baseline="0" dirty="0" err="1" smtClean="0"/>
              <a:t>simmilarity</a:t>
            </a:r>
            <a:r>
              <a:rPr lang="en-US" baseline="0" dirty="0" smtClean="0"/>
              <a:t> measure takes into account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All hand-coded by scratch</a:t>
            </a:r>
          </a:p>
          <a:p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</a:t>
            </a:r>
            <a:r>
              <a:rPr lang="es-ES" dirty="0" err="1" smtClean="0"/>
              <a:t>hand-coded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scratch</a:t>
            </a:r>
            <a:r>
              <a:rPr lang="es-ES" dirty="0" smtClean="0"/>
              <a:t>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Example Query and String Query.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Tell story about getting different similar results every time with the example query.</a:t>
            </a:r>
          </a:p>
          <a:p>
            <a:r>
              <a:rPr lang="en-US" baseline="0" dirty="0" smtClean="0"/>
              <a:t>But… it’s a deterministic function !!  </a:t>
            </a:r>
          </a:p>
          <a:p>
            <a:r>
              <a:rPr lang="en-US" baseline="0" dirty="0" smtClean="0"/>
              <a:t>Webpages change parts of their content every time… so it changed the query.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Example Query and String Query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has millions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documents, we cannot perform classical information retrieval techniques on them, it takes too long, too many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Page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 and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420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once we have finished our system in order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evaluate its performance, we will use Precision.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didn’t not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Recall since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our Corpus is dynamic and unlabeled, it is very costly to get this parameter.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Also didn’t do </a:t>
            </a:r>
            <a:r>
              <a:rPr lang="en-US" dirty="0" err="1" smtClean="0"/>
              <a:t>Cummulative</a:t>
            </a:r>
            <a:r>
              <a:rPr lang="en-US" dirty="0" smtClean="0"/>
              <a:t> Gain because it was also</a:t>
            </a:r>
            <a:r>
              <a:rPr lang="en-US" baseline="0" dirty="0" smtClean="0"/>
              <a:t> difficult to label.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2327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Finally, once we have finished our system in order t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evaluate its performance, we will use Precision and Recall which are the basic measures used to evaluate the performance of information retrieval systems.</a:t>
            </a:r>
            <a:endParaRPr lang="es-E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5232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851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Web has become the largest available repository of data in the world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cannot perform classical information retrieval techniques on them, it takes too long, too many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similarites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Webbrowses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techniques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such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Indexing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Page Rank. 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combination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ordered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webs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relevance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Constraint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number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Webpages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related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/s and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s-E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better</a:t>
            </a:r>
            <a:r>
              <a:rPr lang="es-E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IR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9420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We</a:t>
            </a:r>
            <a:r>
              <a:rPr lang="es-ES" baseline="0" dirty="0" smtClean="0"/>
              <a:t> use a Spider </a:t>
            </a:r>
            <a:r>
              <a:rPr lang="es-ES" baseline="0" dirty="0" err="1" smtClean="0"/>
              <a:t>bot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download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several</a:t>
            </a:r>
            <a:r>
              <a:rPr lang="es-ES" baseline="0" dirty="0" smtClean="0"/>
              <a:t> </a:t>
            </a:r>
            <a:r>
              <a:rPr lang="es-ES" baseline="0" dirty="0" err="1" smtClean="0"/>
              <a:t>WebSites</a:t>
            </a:r>
            <a:r>
              <a:rPr lang="es-ES" baseline="0" dirty="0" smtClean="0"/>
              <a:t> (HTML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). </a:t>
            </a:r>
          </a:p>
          <a:p>
            <a:r>
              <a:rPr lang="es-ES" baseline="0" dirty="0" err="1" smtClean="0"/>
              <a:t>Then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preproces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those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Get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relevant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plain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text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removing</a:t>
            </a:r>
            <a:r>
              <a:rPr lang="es-ES" baseline="0" dirty="0" smtClean="0"/>
              <a:t> HTML </a:t>
            </a:r>
            <a:r>
              <a:rPr lang="es-ES" baseline="0" dirty="0" err="1" smtClean="0"/>
              <a:t>markups</a:t>
            </a:r>
            <a:r>
              <a:rPr lang="es-ES" baseline="0" dirty="0" smtClean="0"/>
              <a:t>, </a:t>
            </a:r>
            <a:r>
              <a:rPr lang="es-ES" baseline="0" dirty="0" err="1" smtClean="0"/>
              <a:t>codes</a:t>
            </a:r>
            <a:r>
              <a:rPr lang="es-ES" baseline="0" dirty="0" smtClean="0"/>
              <a:t> and non </a:t>
            </a:r>
            <a:r>
              <a:rPr lang="es-ES" baseline="0" dirty="0" err="1" smtClean="0"/>
              <a:t>relevant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texts</a:t>
            </a:r>
            <a:r>
              <a:rPr lang="es-ES" baseline="0" dirty="0" smtClean="0"/>
              <a:t>. </a:t>
            </a:r>
          </a:p>
          <a:p>
            <a:r>
              <a:rPr lang="es-ES" baseline="0" dirty="0" err="1" smtClean="0"/>
              <a:t>We</a:t>
            </a:r>
            <a:r>
              <a:rPr lang="es-ES" baseline="0" dirty="0" smtClean="0"/>
              <a:t> can </a:t>
            </a:r>
            <a:r>
              <a:rPr lang="es-ES" baseline="0" dirty="0" err="1" smtClean="0"/>
              <a:t>also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obtained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metadata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them</a:t>
            </a:r>
            <a:r>
              <a:rPr lang="es-ES" baseline="0" dirty="0" smtClean="0"/>
              <a:t>.</a:t>
            </a:r>
          </a:p>
          <a:p>
            <a:r>
              <a:rPr lang="es-ES" baseline="0" dirty="0" err="1" smtClean="0"/>
              <a:t>Perform</a:t>
            </a:r>
            <a:r>
              <a:rPr lang="es-ES" baseline="0" dirty="0" smtClean="0"/>
              <a:t> TD-IDF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every</a:t>
            </a:r>
            <a:r>
              <a:rPr lang="es-ES" baseline="0" dirty="0" smtClean="0"/>
              <a:t> HTML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.</a:t>
            </a:r>
          </a:p>
          <a:p>
            <a:endParaRPr lang="es-ES" baseline="0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8126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All hand-coded by scratch</a:t>
            </a:r>
          </a:p>
          <a:p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functions</a:t>
            </a:r>
            <a:r>
              <a:rPr lang="es-ES" dirty="0" smtClean="0"/>
              <a:t> </a:t>
            </a:r>
            <a:r>
              <a:rPr lang="es-ES" dirty="0" err="1" smtClean="0"/>
              <a:t>hand-coded</a:t>
            </a:r>
            <a:r>
              <a:rPr lang="es-ES" dirty="0" smtClean="0"/>
              <a:t>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scratch</a:t>
            </a:r>
            <a:r>
              <a:rPr lang="es-ES" dirty="0" smtClean="0"/>
              <a:t>. 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Used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URL </a:t>
            </a:r>
            <a:r>
              <a:rPr lang="es-ES" dirty="0" err="1" smtClean="0"/>
              <a:t>library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own-made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spyder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812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 smtClean="0"/>
              <a:t>Difficulties</a:t>
            </a:r>
            <a:r>
              <a:rPr lang="es-ES" dirty="0" smtClean="0"/>
              <a:t>: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Learn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Scrapy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library</a:t>
            </a:r>
            <a:r>
              <a:rPr lang="es-ES" baseline="0" dirty="0" smtClean="0"/>
              <a:t>, regular </a:t>
            </a:r>
            <a:r>
              <a:rPr lang="es-ES" baseline="0" dirty="0" err="1" smtClean="0"/>
              <a:t>expressions</a:t>
            </a:r>
            <a:r>
              <a:rPr lang="es-ES" baseline="0" dirty="0" smtClean="0"/>
              <a:t> (</a:t>
            </a:r>
            <a:r>
              <a:rPr lang="es-ES" baseline="0" dirty="0" err="1" smtClean="0"/>
              <a:t>RegEx</a:t>
            </a:r>
            <a:r>
              <a:rPr lang="es-ES" baseline="0" dirty="0" smtClean="0"/>
              <a:t>)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rules, IO </a:t>
            </a:r>
            <a:r>
              <a:rPr lang="es-ES" baseline="0" dirty="0" err="1" smtClean="0"/>
              <a:t>library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making</a:t>
            </a:r>
            <a:r>
              <a:rPr lang="es-ES" baseline="0" dirty="0" smtClean="0"/>
              <a:t> files and </a:t>
            </a:r>
            <a:r>
              <a:rPr lang="es-ES" baseline="0" dirty="0" err="1" smtClean="0"/>
              <a:t>directories</a:t>
            </a:r>
            <a:r>
              <a:rPr lang="es-ES" baseline="0" dirty="0" smtClean="0"/>
              <a:t>. </a:t>
            </a:r>
            <a:r>
              <a:rPr lang="es-ES" baseline="0" dirty="0" err="1" smtClean="0"/>
              <a:t>Some</a:t>
            </a:r>
            <a:r>
              <a:rPr lang="es-ES" baseline="0" dirty="0" smtClean="0"/>
              <a:t> HMTL </a:t>
            </a:r>
            <a:r>
              <a:rPr lang="es-ES" baseline="0" dirty="0" err="1" smtClean="0"/>
              <a:t>documents</a:t>
            </a:r>
            <a:r>
              <a:rPr lang="es-ES" baseline="0" dirty="0" smtClean="0"/>
              <a:t> are </a:t>
            </a:r>
            <a:r>
              <a:rPr lang="es-ES" baseline="0" dirty="0" err="1" smtClean="0"/>
              <a:t>not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referenced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a </a:t>
            </a:r>
            <a:r>
              <a:rPr lang="es-ES" baseline="0" dirty="0" err="1" smtClean="0"/>
              <a:t>document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but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by</a:t>
            </a:r>
            <a:r>
              <a:rPr lang="es-ES" baseline="0" dirty="0" smtClean="0"/>
              <a:t> a folder, </a:t>
            </a:r>
            <a:r>
              <a:rPr lang="es-ES" baseline="0" dirty="0" err="1" smtClean="0"/>
              <a:t>we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need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add</a:t>
            </a:r>
            <a:r>
              <a:rPr lang="es-ES" baseline="0" dirty="0" smtClean="0"/>
              <a:t> up a </a:t>
            </a:r>
            <a:r>
              <a:rPr lang="es-ES" baseline="0" dirty="0" err="1" smtClean="0"/>
              <a:t>name</a:t>
            </a:r>
            <a:r>
              <a:rPr lang="es-ES" baseline="0" dirty="0" smtClean="0"/>
              <a:t>. </a:t>
            </a:r>
          </a:p>
          <a:p>
            <a:endParaRPr lang="es-ES" baseline="0" dirty="0" smtClean="0"/>
          </a:p>
          <a:p>
            <a:r>
              <a:rPr lang="es-ES" baseline="0" dirty="0" err="1" smtClean="0"/>
              <a:t>Wanted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to</a:t>
            </a:r>
            <a:r>
              <a:rPr lang="es-ES" baseline="0" dirty="0" smtClean="0"/>
              <a:t> </a:t>
            </a:r>
            <a:r>
              <a:rPr lang="es-ES" baseline="0" dirty="0" err="1" smtClean="0"/>
              <a:t>separate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</a:t>
            </a:r>
            <a:r>
              <a:rPr lang="es-ES" baseline="0" dirty="0" err="1" smtClean="0"/>
              <a:t>downloading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from</a:t>
            </a:r>
            <a:r>
              <a:rPr lang="es-ES" baseline="0" dirty="0" smtClean="0"/>
              <a:t> </a:t>
            </a:r>
            <a:r>
              <a:rPr lang="es-ES" baseline="0" dirty="0" err="1" smtClean="0"/>
              <a:t>the</a:t>
            </a:r>
            <a:r>
              <a:rPr lang="es-ES" baseline="0" dirty="0" smtClean="0"/>
              <a:t> Corpus </a:t>
            </a:r>
            <a:r>
              <a:rPr lang="es-ES" baseline="0" dirty="0" err="1" smtClean="0"/>
              <a:t>Preprocessing</a:t>
            </a:r>
            <a:r>
              <a:rPr lang="es-ES" baseline="0" dirty="0" smtClean="0"/>
              <a:t> </a:t>
            </a:r>
            <a:r>
              <a:rPr lang="es-ES" baseline="0" dirty="0" err="1" smtClean="0"/>
              <a:t>Part</a:t>
            </a:r>
            <a:endParaRPr lang="es-ES" baseline="0" dirty="0" smtClean="0"/>
          </a:p>
          <a:p>
            <a:r>
              <a:rPr lang="es-ES" baseline="0" dirty="0" err="1" smtClean="0"/>
              <a:t>Example</a:t>
            </a:r>
            <a:r>
              <a:rPr lang="es-ES" baseline="0" dirty="0" smtClean="0"/>
              <a:t> of a </a:t>
            </a:r>
            <a:r>
              <a:rPr lang="es-ES" baseline="0" dirty="0" err="1" smtClean="0"/>
              <a:t>Crawler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for</a:t>
            </a:r>
            <a:r>
              <a:rPr lang="es-ES" baseline="0" dirty="0" smtClean="0"/>
              <a:t> </a:t>
            </a:r>
            <a:r>
              <a:rPr lang="es-ES" baseline="0" dirty="0" err="1" smtClean="0"/>
              <a:t>Recipes</a:t>
            </a:r>
            <a:r>
              <a:rPr lang="es-ES" baseline="0" dirty="0" smtClean="0"/>
              <a:t>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812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to learn</a:t>
            </a:r>
            <a:r>
              <a:rPr lang="en-US" baseline="0" dirty="0" smtClean="0"/>
              <a:t> HTML in general and the specific structure of a particular website in order to get just the specific information we need.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Delete </a:t>
            </a:r>
            <a:r>
              <a:rPr lang="en-US" dirty="0" err="1" smtClean="0"/>
              <a:t>missleading</a:t>
            </a:r>
            <a:r>
              <a:rPr lang="en-US" dirty="0" smtClean="0"/>
              <a:t> text</a:t>
            </a:r>
            <a:r>
              <a:rPr lang="en-US" baseline="0" dirty="0" smtClean="0"/>
              <a:t> such as comments and related recipes. </a:t>
            </a:r>
          </a:p>
          <a:p>
            <a:r>
              <a:rPr lang="en-US" baseline="0" dirty="0" smtClean="0"/>
              <a:t>Each website has different ways of reference their elements and name them, so every website </a:t>
            </a:r>
            <a:r>
              <a:rPr lang="en-US" baseline="0" dirty="0" err="1" smtClean="0"/>
              <a:t>requiere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Delete all hyperlinks if we don’t know the structure.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40944-97E3-4CE1-9F67-69B0C2F4D5B8}" type="slidenum">
              <a:rPr lang="es-ES" smtClean="0"/>
              <a:pPr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95510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C73CE-1854-4540-A505-CD10E4745279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082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0887B-9497-4DEC-BCD2-386D1E06E1A3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8427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90A85-8FD4-4BB4-87B7-F3896D2AEEE0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6099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377B2-BF4C-42FD-963E-0AC118267CCC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6576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771F0-503A-4631-89F7-6CA570863083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806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1FFE-B1B1-4AFC-AD30-7EED167BF592}" type="datetime1">
              <a:rPr lang="es-ES" smtClean="0"/>
              <a:t>23/05/2015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306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943F46-EDD3-4613-9463-62F4261401FA}" type="datetime1">
              <a:rPr lang="es-ES" smtClean="0"/>
              <a:t>23/05/2015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663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CB9A3-9CC0-4FCF-8C5F-A58A495E18ED}" type="datetime1">
              <a:rPr lang="es-ES" smtClean="0"/>
              <a:t>23/05/2015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72739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7095B-B8A8-40FA-AEFA-98DE82F2A35E}" type="datetime1">
              <a:rPr lang="es-ES" smtClean="0"/>
              <a:t>23/05/2015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59687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37F0A-43C7-4BB4-BACF-C5DCBBC049E0}" type="datetime1">
              <a:rPr lang="es-ES" smtClean="0"/>
              <a:t>23/05/2015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507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E3CCC-F9BB-4DC2-85A9-98930DB390F4}" type="datetime1">
              <a:rPr lang="es-ES" smtClean="0"/>
              <a:t>23/05/2015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167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46310-25AF-40A3-B45A-C0DAEB4E6F61}" type="datetime1">
              <a:rPr lang="es-ES" smtClean="0"/>
              <a:t>23/05/2015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C8D5-9BDD-4528-894C-D92029187C7C}" type="slidenum">
              <a:rPr lang="es-ES" smtClean="0"/>
              <a:pPr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91828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homecookingadventure.com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://www.allrecips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30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2247007"/>
            <a:ext cx="7772400" cy="1470025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s-ES" sz="2000" b="1" dirty="0" smtClean="0"/>
              <a:t/>
            </a:r>
            <a:br>
              <a:rPr lang="es-ES" sz="2000" b="1" dirty="0" smtClean="0"/>
            </a:br>
            <a:r>
              <a:rPr lang="es-ES" sz="2200" b="1" dirty="0" smtClean="0"/>
              <a:t>Manuel Montoya Catalá</a:t>
            </a:r>
            <a:r>
              <a:rPr lang="es-ES" sz="2000" b="1" dirty="0" smtClean="0"/>
              <a:t/>
            </a:r>
            <a:br>
              <a:rPr lang="es-ES" sz="2000" b="1" dirty="0" smtClean="0"/>
            </a:br>
            <a:r>
              <a:rPr lang="es-ES" sz="2000" b="1" dirty="0" smtClean="0"/>
              <a:t/>
            </a:r>
            <a:br>
              <a:rPr lang="es-ES" sz="2000" b="1" dirty="0" smtClean="0"/>
            </a:br>
            <a:r>
              <a:rPr lang="es-ES" sz="2000" b="1" dirty="0" smtClean="0"/>
              <a:t>Multimedia </a:t>
            </a:r>
            <a:r>
              <a:rPr lang="es-ES" sz="2000" b="1" dirty="0" err="1" smtClean="0"/>
              <a:t>Information</a:t>
            </a:r>
            <a:r>
              <a:rPr lang="es-ES" sz="2000" b="1" dirty="0" smtClean="0"/>
              <a:t> Management</a:t>
            </a:r>
            <a:r>
              <a:rPr lang="es-ES" sz="2000" b="1" dirty="0"/>
              <a:t/>
            </a:r>
            <a:br>
              <a:rPr lang="es-ES" sz="2000" b="1" dirty="0"/>
            </a:br>
            <a:r>
              <a:rPr lang="es-ES" sz="2000" b="1" dirty="0" smtClean="0"/>
              <a:t>Carlos III </a:t>
            </a:r>
            <a:r>
              <a:rPr lang="es-ES" sz="2000" b="1" dirty="0" err="1" smtClean="0"/>
              <a:t>University</a:t>
            </a:r>
            <a:r>
              <a:rPr lang="es-ES" sz="2000" b="1" dirty="0" smtClean="0"/>
              <a:t> of Madrid</a:t>
            </a:r>
            <a:br>
              <a:rPr lang="es-ES" sz="2000" b="1" dirty="0" smtClean="0"/>
            </a:br>
            <a:r>
              <a:rPr lang="es-ES" sz="2000" b="1" dirty="0" err="1" smtClean="0"/>
              <a:t>May</a:t>
            </a:r>
            <a:r>
              <a:rPr lang="es-ES" sz="2000" b="1" smtClean="0"/>
              <a:t>, </a:t>
            </a:r>
            <a:r>
              <a:rPr lang="es-ES" sz="2000" b="1" dirty="0" smtClean="0"/>
              <a:t>2015</a:t>
            </a:r>
            <a:endParaRPr lang="es-ES" sz="2000" b="1" dirty="0"/>
          </a:p>
        </p:txBody>
      </p:sp>
      <p:pic>
        <p:nvPicPr>
          <p:cNvPr id="1026" name="Picture 2" descr="http://upload.wikimedia.org/wikipedia/commons/thumb/a/ac/Logo_UC3M.svg/2000px-Logo_UC3M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603500"/>
            <a:ext cx="1705820" cy="1705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Rectángulo redondeado"/>
          <p:cNvSpPr/>
          <p:nvPr/>
        </p:nvSpPr>
        <p:spPr>
          <a:xfrm>
            <a:off x="539552" y="476672"/>
            <a:ext cx="8064896" cy="1080120"/>
          </a:xfrm>
          <a:prstGeom prst="roundRect">
            <a:avLst/>
          </a:prstGeom>
          <a:solidFill>
            <a:srgbClr val="130CA8"/>
          </a:solidFill>
          <a:ln>
            <a:solidFill>
              <a:srgbClr val="120B97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1187624" y="692696"/>
            <a:ext cx="705678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solidFill>
                  <a:schemeClr val="bg1"/>
                </a:solidFill>
              </a:rPr>
              <a:t>Web </a:t>
            </a:r>
            <a:r>
              <a:rPr lang="es-ES" sz="3000" dirty="0" err="1" smtClean="0">
                <a:solidFill>
                  <a:schemeClr val="bg1"/>
                </a:solidFill>
              </a:rPr>
              <a:t>Search</a:t>
            </a:r>
            <a:r>
              <a:rPr lang="es-ES" sz="3000" dirty="0" smtClean="0">
                <a:solidFill>
                  <a:schemeClr val="bg1"/>
                </a:solidFill>
              </a:rPr>
              <a:t> </a:t>
            </a:r>
            <a:r>
              <a:rPr lang="es-ES" sz="3000" dirty="0" err="1" smtClean="0">
                <a:solidFill>
                  <a:schemeClr val="bg1"/>
                </a:solidFill>
              </a:rPr>
              <a:t>using</a:t>
            </a:r>
            <a:r>
              <a:rPr lang="es-ES" sz="3000" dirty="0" smtClean="0">
                <a:solidFill>
                  <a:schemeClr val="bg1"/>
                </a:solidFill>
              </a:rPr>
              <a:t> IR</a:t>
            </a:r>
            <a:endParaRPr lang="es-ES" sz="3000" dirty="0">
              <a:solidFill>
                <a:schemeClr val="bg1"/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0" y="-27384"/>
            <a:ext cx="9144000" cy="173025"/>
          </a:xfrm>
          <a:prstGeom prst="rect">
            <a:avLst/>
          </a:prstGeom>
          <a:solidFill>
            <a:srgbClr val="130CA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-2799" y="6713623"/>
            <a:ext cx="9144000" cy="173025"/>
          </a:xfrm>
          <a:prstGeom prst="rect">
            <a:avLst/>
          </a:prstGeom>
          <a:solidFill>
            <a:srgbClr val="130CA8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88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Corpus </a:t>
            </a:r>
            <a:r>
              <a:rPr lang="es-ES" sz="3200" dirty="0" err="1" smtClean="0">
                <a:solidFill>
                  <a:srgbClr val="130CA8"/>
                </a:solidFill>
              </a:rPr>
              <a:t>Preprocessing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" y="1182469"/>
            <a:ext cx="73152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sz="2400" b="1" dirty="0" err="1" smtClean="0"/>
              <a:t>Metadata</a:t>
            </a:r>
            <a:r>
              <a:rPr lang="es-ES" b="1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Ranking:</a:t>
            </a:r>
          </a:p>
          <a:p>
            <a:pPr algn="just">
              <a:buClr>
                <a:srgbClr val="130CA8"/>
              </a:buClr>
            </a:pPr>
            <a:endParaRPr lang="es-ES" sz="1000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b="1" dirty="0" err="1" smtClean="0">
                <a:solidFill>
                  <a:srgbClr val="002060"/>
                </a:solidFill>
              </a:rPr>
              <a:t>KeyWords</a:t>
            </a:r>
            <a:endParaRPr lang="es-ES" sz="2400" b="1" dirty="0" smtClean="0">
              <a:solidFill>
                <a:srgbClr val="002060"/>
              </a:solidFill>
            </a:endParaRP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b="1" dirty="0" smtClean="0">
                <a:solidFill>
                  <a:srgbClr val="C00000"/>
                </a:solidFill>
              </a:rPr>
              <a:t>Ratings</a:t>
            </a:r>
            <a:endParaRPr lang="es-ES" b="1" dirty="0" smtClean="0">
              <a:solidFill>
                <a:srgbClr val="C00000"/>
              </a:solidFill>
            </a:endParaRP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509" y="1752600"/>
            <a:ext cx="5462891" cy="810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754" y="3276600"/>
            <a:ext cx="2370251" cy="1489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9" y="2690019"/>
            <a:ext cx="5025701" cy="3253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36899" y="3505200"/>
            <a:ext cx="2915610" cy="152400"/>
          </a:xfrm>
          <a:prstGeom prst="roundRect">
            <a:avLst/>
          </a:prstGeom>
          <a:noFill/>
          <a:ln w="19050">
            <a:solidFill>
              <a:srgbClr val="120B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646990" y="3868936"/>
            <a:ext cx="1848810" cy="152400"/>
          </a:xfrm>
          <a:prstGeom prst="roundRect">
            <a:avLst/>
          </a:prstGeom>
          <a:noFill/>
          <a:ln w="19050">
            <a:solidFill>
              <a:srgbClr val="120B97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2646990" y="4065192"/>
            <a:ext cx="1696410" cy="139104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4495800" y="4183461"/>
            <a:ext cx="1371600" cy="20835"/>
          </a:xfrm>
          <a:prstGeom prst="straightConnector1">
            <a:avLst/>
          </a:prstGeom>
          <a:ln w="3810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4050095" y="2690019"/>
            <a:ext cx="586610" cy="1079001"/>
          </a:xfrm>
          <a:prstGeom prst="straightConnector1">
            <a:avLst/>
          </a:prstGeom>
          <a:ln w="3810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4876800" y="3707208"/>
            <a:ext cx="609600" cy="407592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239812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5" name="12 CuadroTexto"/>
          <p:cNvSpPr txBox="1"/>
          <p:nvPr/>
        </p:nvSpPr>
        <p:spPr>
          <a:xfrm>
            <a:off x="1066800" y="1101784"/>
            <a:ext cx="7620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rgbClr val="C00000"/>
                </a:solidFill>
              </a:rPr>
              <a:t>IR </a:t>
            </a:r>
            <a:r>
              <a:rPr lang="es-ES" sz="4000" b="1" dirty="0" err="1" smtClean="0">
                <a:solidFill>
                  <a:srgbClr val="C00000"/>
                </a:solidFill>
              </a:rPr>
              <a:t>system</a:t>
            </a:r>
            <a:endParaRPr lang="es-ES" sz="4000" b="1" dirty="0" smtClean="0">
              <a:solidFill>
                <a:srgbClr val="C00000"/>
              </a:solidFill>
            </a:endParaRPr>
          </a:p>
          <a:p>
            <a:endParaRPr lang="es-ES" sz="32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How</a:t>
            </a:r>
            <a:r>
              <a:rPr lang="es-ES" sz="2800" b="1" dirty="0" smtClean="0">
                <a:solidFill>
                  <a:srgbClr val="130CA8"/>
                </a:solidFill>
              </a:rPr>
              <a:t> do </a:t>
            </a:r>
            <a:r>
              <a:rPr lang="es-ES" sz="2800" b="1" dirty="0" err="1" smtClean="0">
                <a:solidFill>
                  <a:srgbClr val="130CA8"/>
                </a:solidFill>
              </a:rPr>
              <a:t>we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preprocess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the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Plain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text</a:t>
            </a:r>
            <a:r>
              <a:rPr lang="es-ES" sz="2800" b="1" dirty="0" smtClean="0">
                <a:solidFill>
                  <a:srgbClr val="130CA8"/>
                </a:solidFill>
              </a:rPr>
              <a:t> ? 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Represent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documents</a:t>
            </a:r>
            <a:r>
              <a:rPr lang="es-ES" sz="2800" b="1" dirty="0" smtClean="0">
                <a:solidFill>
                  <a:srgbClr val="130CA8"/>
                </a:solidFill>
              </a:rPr>
              <a:t> as </a:t>
            </a:r>
            <a:r>
              <a:rPr lang="es-ES" sz="2800" b="1" dirty="0" err="1" smtClean="0">
                <a:solidFill>
                  <a:srgbClr val="130CA8"/>
                </a:solidFill>
              </a:rPr>
              <a:t>an</a:t>
            </a:r>
            <a:r>
              <a:rPr lang="es-ES" sz="2800" b="1" dirty="0" smtClean="0">
                <a:solidFill>
                  <a:srgbClr val="130CA8"/>
                </a:solidFill>
              </a:rPr>
              <a:t> TF-IDF vector?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What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Similarity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Measures</a:t>
            </a:r>
            <a:r>
              <a:rPr lang="es-ES" sz="2800" b="1" dirty="0" smtClean="0">
                <a:solidFill>
                  <a:srgbClr val="130CA8"/>
                </a:solidFill>
              </a:rPr>
              <a:t> do </a:t>
            </a:r>
            <a:r>
              <a:rPr lang="es-ES" sz="2800" b="1" dirty="0" err="1" smtClean="0">
                <a:solidFill>
                  <a:srgbClr val="130CA8"/>
                </a:solidFill>
              </a:rPr>
              <a:t>you</a:t>
            </a:r>
            <a:r>
              <a:rPr lang="es-ES" sz="2800" b="1" dirty="0" smtClean="0">
                <a:solidFill>
                  <a:srgbClr val="130CA8"/>
                </a:solidFill>
              </a:rPr>
              <a:t> use ?</a:t>
            </a:r>
            <a:endParaRPr lang="es-ES" sz="2800" b="1" dirty="0">
              <a:solidFill>
                <a:srgbClr val="130C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9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12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Text </a:t>
            </a:r>
            <a:r>
              <a:rPr lang="es-ES" sz="3200" dirty="0" err="1" smtClean="0">
                <a:solidFill>
                  <a:srgbClr val="130CA8"/>
                </a:solidFill>
              </a:rPr>
              <a:t>Preprocessing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399" y="1182469"/>
            <a:ext cx="815340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smtClean="0"/>
              <a:t>Once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relevant</a:t>
            </a:r>
            <a:r>
              <a:rPr lang="es-ES" dirty="0" smtClean="0"/>
              <a:t> </a:t>
            </a:r>
            <a:r>
              <a:rPr lang="es-ES" dirty="0" err="1" smtClean="0"/>
              <a:t>plain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use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smtClean="0">
                <a:solidFill>
                  <a:srgbClr val="170FB9"/>
                </a:solidFill>
              </a:rPr>
              <a:t>NLTK </a:t>
            </a:r>
            <a:r>
              <a:rPr lang="es-ES" dirty="0" err="1" smtClean="0"/>
              <a:t>Python</a:t>
            </a:r>
            <a:r>
              <a:rPr lang="es-ES" dirty="0" smtClean="0"/>
              <a:t> </a:t>
            </a:r>
            <a:r>
              <a:rPr lang="es-ES" dirty="0" err="1" smtClean="0"/>
              <a:t>library</a:t>
            </a:r>
            <a:r>
              <a:rPr lang="es-ES" dirty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preprocessing</a:t>
            </a: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Tokenization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Lower</a:t>
            </a:r>
            <a:r>
              <a:rPr lang="es-ES" dirty="0" smtClean="0"/>
              <a:t> Case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non-</a:t>
            </a:r>
            <a:r>
              <a:rPr lang="es-ES" dirty="0" err="1" smtClean="0"/>
              <a:t>alphanumeric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stopwords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Steamming</a:t>
            </a:r>
            <a:r>
              <a:rPr lang="es-ES" dirty="0" smtClean="0"/>
              <a:t> (</a:t>
            </a:r>
            <a:r>
              <a:rPr lang="es-ES" dirty="0" err="1" smtClean="0"/>
              <a:t>Snowball</a:t>
            </a:r>
            <a:r>
              <a:rPr lang="es-ES" dirty="0" smtClean="0"/>
              <a:t>)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105400"/>
            <a:ext cx="7859485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>
          <a:xfrm>
            <a:off x="533400" y="4535269"/>
            <a:ext cx="8153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sz="2000" b="1" dirty="0" err="1" smtClean="0">
                <a:solidFill>
                  <a:srgbClr val="C00000"/>
                </a:solidFill>
              </a:rPr>
              <a:t>String</a:t>
            </a:r>
            <a:r>
              <a:rPr lang="es-ES" sz="2000" b="1" dirty="0" smtClean="0">
                <a:solidFill>
                  <a:srgbClr val="C00000"/>
                </a:solidFill>
              </a:rPr>
              <a:t> Query !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735444"/>
            <a:ext cx="4191000" cy="3155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413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13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Vector </a:t>
            </a:r>
            <a:r>
              <a:rPr lang="es-ES" sz="3200" dirty="0" err="1" smtClean="0">
                <a:solidFill>
                  <a:srgbClr val="130CA8"/>
                </a:solidFill>
              </a:rPr>
              <a:t>Representation</a:t>
            </a:r>
            <a:endParaRPr lang="es-ES" sz="3200" dirty="0">
              <a:solidFill>
                <a:srgbClr val="130CA8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533399" y="1182469"/>
                <a:ext cx="8382001" cy="2515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Clr>
                    <a:srgbClr val="130CA8"/>
                  </a:buClr>
                </a:pPr>
                <a:r>
                  <a:rPr lang="es-ES" dirty="0" smtClean="0"/>
                  <a:t>We </a:t>
                </a:r>
                <a:r>
                  <a:rPr lang="es-ES" dirty="0" err="1" smtClean="0"/>
                  <a:t>represent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each</a:t>
                </a:r>
                <a:r>
                  <a:rPr lang="es-ES" dirty="0" smtClean="0"/>
                  <a:t> HTML </a:t>
                </a:r>
                <a:r>
                  <a:rPr lang="es-ES" dirty="0" err="1" smtClean="0"/>
                  <a:t>document</a:t>
                </a:r>
                <a:r>
                  <a:rPr lang="es-ES" dirty="0" smtClean="0"/>
                  <a:t> as a vector of </a:t>
                </a:r>
                <a:r>
                  <a:rPr lang="es-ES" dirty="0" err="1" smtClean="0"/>
                  <a:t>float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numbers</a:t>
                </a:r>
                <a:r>
                  <a:rPr lang="es-ES" dirty="0" smtClean="0"/>
                  <a:t>.</a:t>
                </a:r>
              </a:p>
              <a:p>
                <a:pPr marL="285750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We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perform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TF-IDF of </a:t>
                </a:r>
                <a:r>
                  <a:rPr lang="es-ES" dirty="0" err="1" smtClean="0"/>
                  <a:t>every</a:t>
                </a:r>
                <a:r>
                  <a:rPr lang="es-ES" dirty="0" smtClean="0"/>
                  <a:t> HTML </a:t>
                </a:r>
                <a:r>
                  <a:rPr lang="es-ES" dirty="0" err="1" smtClean="0"/>
                  <a:t>document</a:t>
                </a:r>
                <a:endParaRPr lang="es-ES" dirty="0"/>
              </a:p>
              <a:p>
                <a:pPr marL="285750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i="1" dirty="0" smtClean="0">
                        <a:latin typeface="Cambria Math"/>
                      </a:rPr>
                      <m:t>𝑇𝐹</m:t>
                    </m:r>
                    <m:r>
                      <a:rPr lang="es-ES" i="1" dirty="0" smtClean="0">
                        <a:latin typeface="Cambria Math"/>
                      </a:rPr>
                      <m:t>−</m:t>
                    </m:r>
                    <m:r>
                      <a:rPr lang="es-ES" i="1" dirty="0" smtClean="0">
                        <a:latin typeface="Cambria Math"/>
                      </a:rPr>
                      <m:t>𝐼𝐷</m:t>
                    </m:r>
                    <m:sSub>
                      <m:sSubPr>
                        <m:ctrlPr>
                          <a:rPr lang="es-E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s-ES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𝑑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</m:d>
                      </m:sub>
                    </m:sSub>
                    <m:r>
                      <a:rPr lang="es-ES" b="0" i="1" dirty="0" smtClean="0">
                        <a:latin typeface="Cambria Math"/>
                      </a:rPr>
                      <m:t>=</m:t>
                    </m:r>
                    <m:r>
                      <a:rPr lang="es-ES" b="0" i="1" dirty="0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s-E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s-ES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,</m:t>
                            </m:r>
                            <m:r>
                              <a:rPr lang="es-ES" b="0" i="1" dirty="0" smtClean="0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sub>
                    </m:sSub>
                    <m:r>
                      <a:rPr lang="es-ES" b="0" i="1" dirty="0" smtClean="0">
                        <a:latin typeface="Cambria Math"/>
                      </a:rPr>
                      <m:t>·</m:t>
                    </m:r>
                    <m:r>
                      <a:rPr lang="es-ES" b="0" i="1" dirty="0" smtClean="0">
                        <a:latin typeface="Cambria Math"/>
                      </a:rPr>
                      <m:t>𝐼𝐷</m:t>
                    </m:r>
                    <m:sSub>
                      <m:sSubPr>
                        <m:ctrlPr>
                          <a:rPr lang="es-ES" b="0" i="1" dirty="0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r>
                          <a:rPr lang="es-ES" b="0" i="1" dirty="0" smtClean="0">
                            <a:latin typeface="Cambria Math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/>
                          </a:rPr>
                          <m:t>𝑡</m:t>
                        </m:r>
                        <m:r>
                          <a:rPr lang="es-ES" b="0" i="1" dirty="0" smtClean="0">
                            <a:latin typeface="Cambria Math"/>
                          </a:rPr>
                          <m:t>,</m:t>
                        </m:r>
                        <m:r>
                          <a:rPr lang="es-ES" b="0" i="1" dirty="0" smtClean="0">
                            <a:latin typeface="Cambria Math"/>
                          </a:rPr>
                          <m:t>𝑐</m:t>
                        </m:r>
                        <m:r>
                          <a:rPr lang="es-ES" b="0" i="1" dirty="0" smtClean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endParaRPr lang="es-ES" dirty="0" smtClean="0"/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/>
                          </a:rPr>
                          <m:t>𝑇</m:t>
                        </m:r>
                        <m:r>
                          <a:rPr lang="es-ES" i="1" dirty="0">
                            <a:latin typeface="Cambria Math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s-ES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b="0" i="1" dirty="0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s-ES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s-ES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sub>
                    </m:sSub>
                  </m:oMath>
                </a14:m>
                <a:r>
                  <a:rPr lang="es-ES" dirty="0" smtClean="0"/>
                  <a:t>: </a:t>
                </a:r>
                <a:r>
                  <a:rPr lang="es-ES" dirty="0" err="1" smtClean="0"/>
                  <a:t>Term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Frecuency</a:t>
                </a:r>
                <a:r>
                  <a:rPr lang="es-ES" dirty="0" smtClean="0"/>
                  <a:t> (</a:t>
                </a:r>
                <a:r>
                  <a:rPr lang="es-ES" dirty="0" err="1" smtClean="0"/>
                  <a:t>BoW</a:t>
                </a:r>
                <a:r>
                  <a:rPr lang="es-ES" dirty="0" smtClean="0"/>
                  <a:t>). </a:t>
                </a:r>
                <a:r>
                  <a:rPr lang="es-ES" dirty="0" err="1" smtClean="0"/>
                  <a:t>Frecuency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term</a:t>
                </a:r>
                <a:r>
                  <a:rPr lang="es-ES" dirty="0" smtClean="0"/>
                  <a:t> ‘t’ in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document</a:t>
                </a:r>
                <a:r>
                  <a:rPr lang="es-ES" dirty="0" smtClean="0"/>
                  <a:t> ‘d’</a:t>
                </a:r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/>
                          </a:rPr>
                          <m:t>𝐼𝐷𝐹</m:t>
                        </m:r>
                      </m:e>
                      <m:sub>
                        <m:r>
                          <a:rPr lang="es-ES" i="1" dirty="0">
                            <a:latin typeface="Cambria Math"/>
                          </a:rPr>
                          <m:t>(</m:t>
                        </m:r>
                        <m:r>
                          <a:rPr lang="es-ES" i="1" dirty="0">
                            <a:latin typeface="Cambria Math"/>
                          </a:rPr>
                          <m:t>𝑡</m:t>
                        </m:r>
                        <m:r>
                          <a:rPr lang="es-ES" i="1" dirty="0">
                            <a:latin typeface="Cambria Math"/>
                          </a:rPr>
                          <m:t>,</m:t>
                        </m:r>
                        <m:r>
                          <a:rPr lang="es-ES" i="1" dirty="0">
                            <a:latin typeface="Cambria Math"/>
                          </a:rPr>
                          <m:t>𝑐</m:t>
                        </m:r>
                        <m:r>
                          <a:rPr lang="es-ES" i="1" dirty="0">
                            <a:latin typeface="Cambria Math"/>
                          </a:rPr>
                          <m:t>)</m:t>
                        </m:r>
                      </m:sub>
                    </m:sSub>
                  </m:oMath>
                </a14:m>
                <a:r>
                  <a:rPr lang="es-ES" dirty="0" smtClean="0"/>
                  <a:t>: </a:t>
                </a:r>
                <a:r>
                  <a:rPr lang="es-ES" dirty="0" err="1" smtClean="0"/>
                  <a:t>Inverse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Document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Frecuency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term</a:t>
                </a:r>
                <a:r>
                  <a:rPr lang="es-ES" dirty="0" smtClean="0"/>
                  <a:t> ‘t’ in corpus ‘c’</a:t>
                </a:r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i="1" dirty="0">
                            <a:latin typeface="Cambria Math"/>
                          </a:rPr>
                          <m:t>𝑇𝐹</m:t>
                        </m:r>
                      </m:e>
                      <m:sub>
                        <m:d>
                          <m:dPr>
                            <m:ctrlPr>
                              <a:rPr lang="es-ES" sz="16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sz="1600" i="1" dirty="0">
                                <a:latin typeface="Cambria Math"/>
                              </a:rPr>
                              <m:t>𝑡</m:t>
                            </m:r>
                            <m:r>
                              <a:rPr lang="es-E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s-ES" sz="1600" i="1" dirty="0">
                                <a:latin typeface="Cambria Math"/>
                              </a:rPr>
                              <m:t>𝑑</m:t>
                            </m:r>
                          </m:e>
                        </m:d>
                      </m:sub>
                    </m:sSub>
                    <m:r>
                      <a:rPr lang="es-ES" sz="1600" b="0" i="1" dirty="0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s-ES" sz="1600" b="0" i="1" dirty="0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s-ES" sz="1600" b="0" i="1" dirty="0" smtClean="0">
                            <a:latin typeface="Cambria Math"/>
                          </a:rPr>
                          <m:t>𝑁</m:t>
                        </m:r>
                        <m:r>
                          <a:rPr lang="es-ES" sz="1600" i="1" dirty="0">
                            <a:latin typeface="Cambria Math"/>
                          </a:rPr>
                          <m:t>𝑢𝑚𝑏𝑒𝑟</m:t>
                        </m:r>
                        <m:r>
                          <a:rPr lang="es-ES" sz="1600" i="1" dirty="0">
                            <a:latin typeface="Cambria Math"/>
                          </a:rPr>
                          <m:t> </m:t>
                        </m:r>
                        <m:r>
                          <a:rPr lang="es-ES" sz="1600" i="1" dirty="0">
                            <a:latin typeface="Cambria Math"/>
                          </a:rPr>
                          <m:t>𝑜𝑓</m:t>
                        </m:r>
                        <m:r>
                          <a:rPr lang="es-ES" sz="1600" i="1" dirty="0">
                            <a:latin typeface="Cambria Math"/>
                          </a:rPr>
                          <m:t> </m:t>
                        </m:r>
                        <m:r>
                          <a:rPr lang="es-ES" sz="1600" i="1" dirty="0">
                            <a:latin typeface="Cambria Math"/>
                          </a:rPr>
                          <m:t>𝑡𝑒𝑟𝑚𝑠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</m:t>
                        </m:r>
                        <m:sSup>
                          <m:sSupPr>
                            <m:ctrlPr>
                              <a:rPr lang="es-ES" sz="1600" i="1" dirty="0">
                                <a:latin typeface="Cambria Math"/>
                              </a:rPr>
                            </m:ctrlPr>
                          </m:sSupPr>
                          <m:e>
                            <m:sPre>
                              <m:sPrePr>
                                <m:ctrlPr>
                                  <a:rPr lang="es-ES" sz="1600" i="1" dirty="0">
                                    <a:latin typeface="Cambria Math"/>
                                  </a:rPr>
                                </m:ctrlPr>
                              </m:sPrePr>
                              <m:sub/>
                              <m:sup>
                                <m:r>
                                  <a:rPr lang="es-ES" sz="1600" i="1" dirty="0">
                                    <a:latin typeface="Cambria Math"/>
                                  </a:rPr>
                                  <m:t>′</m:t>
                                </m:r>
                              </m:sup>
                              <m:e>
                                <m:r>
                                  <a:rPr lang="es-ES" sz="1600" i="1" dirty="0">
                                    <a:latin typeface="Cambria Math"/>
                                  </a:rPr>
                                  <m:t>𝑡</m:t>
                                </m:r>
                              </m:e>
                            </m:sPre>
                          </m:e>
                          <m:sup>
                            <m:r>
                              <a:rPr lang="es-ES" sz="1600" i="1" dirty="0">
                                <a:latin typeface="Cambria Math"/>
                              </a:rPr>
                              <m:t>′</m:t>
                            </m:r>
                          </m:sup>
                        </m:sSup>
                        <m:r>
                          <a:rPr lang="es-ES" sz="1600" i="1" dirty="0">
                            <a:latin typeface="Cambria Math"/>
                          </a:rPr>
                          <m:t> </m:t>
                        </m:r>
                        <m:r>
                          <a:rPr lang="es-ES" sz="1600" i="1" dirty="0">
                            <a:latin typeface="Cambria Math"/>
                          </a:rPr>
                          <m:t>𝑖𝑛</m:t>
                        </m:r>
                        <m:r>
                          <a:rPr lang="es-ES" sz="1600" i="1" dirty="0">
                            <a:latin typeface="Cambria Math"/>
                          </a:rPr>
                          <m:t> </m:t>
                        </m:r>
                        <m:r>
                          <a:rPr lang="es-ES" sz="1600" i="1" dirty="0">
                            <a:latin typeface="Cambria Math"/>
                          </a:rPr>
                          <m:t>𝑑𝑜𝑐𝑢𝑚𝑒𝑛𝑡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′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𝑑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′</m:t>
                        </m:r>
                      </m:num>
                      <m:den>
                        <m:r>
                          <a:rPr lang="es-ES" sz="1600" b="0" i="1" dirty="0" smtClean="0">
                            <a:latin typeface="Cambria Math"/>
                          </a:rPr>
                          <m:t>𝑇𝑜𝑡𝑎𝑙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𝑛𝑢𝑚𝑏𝑒𝑟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𝑜𝑓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𝑡𝑒𝑟𝑚𝑠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𝑖𝑛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 ′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𝑑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′</m:t>
                        </m:r>
                      </m:den>
                    </m:f>
                    <m:r>
                      <a:rPr lang="es-ES" sz="1600" b="0" i="0" dirty="0" smtClean="0">
                        <a:latin typeface="Cambria Math"/>
                      </a:rPr>
                      <m:t>      </m:t>
                    </m:r>
                    <m:sSub>
                      <m:sSubPr>
                        <m:ctrlPr>
                          <a:rPr lang="es-ES" sz="1600" i="1" dirty="0">
                            <a:latin typeface="Cambria Math"/>
                          </a:rPr>
                        </m:ctrlPr>
                      </m:sSubPr>
                      <m:e>
                        <m:r>
                          <a:rPr lang="es-ES" sz="1600" i="1" dirty="0">
                            <a:latin typeface="Cambria Math"/>
                          </a:rPr>
                          <m:t>𝐼𝐷</m:t>
                        </m:r>
                        <m:r>
                          <a:rPr lang="es-ES" sz="1600" b="0" i="1" dirty="0" smtClean="0">
                            <a:latin typeface="Cambria Math"/>
                          </a:rPr>
                          <m:t>𝐹</m:t>
                        </m:r>
                      </m:e>
                      <m:sub>
                        <m:d>
                          <m:dPr>
                            <m:ctrlPr>
                              <a:rPr lang="es-ES" sz="1600" i="1" dirty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s-ES" sz="1600" i="1" dirty="0">
                                <a:latin typeface="Cambria Math"/>
                              </a:rPr>
                              <m:t>𝑡</m:t>
                            </m:r>
                            <m:r>
                              <a:rPr lang="es-ES" sz="1600" i="1" dirty="0">
                                <a:latin typeface="Cambria Math"/>
                              </a:rPr>
                              <m:t>,</m:t>
                            </m:r>
                            <m:r>
                              <a:rPr lang="es-ES" sz="1600" b="0" i="1" dirty="0" smtClean="0">
                                <a:latin typeface="Cambria Math"/>
                              </a:rPr>
                              <m:t>𝑐</m:t>
                            </m:r>
                          </m:e>
                        </m:d>
                      </m:sub>
                    </m:sSub>
                    <m:r>
                      <a:rPr lang="es-ES" sz="1600" i="1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s-ES" sz="1600" b="0" i="1" dirty="0" smtClean="0">
                            <a:latin typeface="Cambria Math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s-ES" sz="1600" b="0" i="1" dirty="0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dirty="0" smtClean="0">
                                <a:latin typeface="Cambria Math"/>
                              </a:rPr>
                              <m:t>log</m:t>
                            </m:r>
                          </m:e>
                          <m:sub>
                            <m:r>
                              <a:rPr lang="es-ES" sz="1600" b="0" i="1" dirty="0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fName>
                      <m:e>
                        <m:d>
                          <m:dPr>
                            <m:ctrlPr>
                              <a:rPr lang="es-ES" sz="1600" b="0" i="1" dirty="0" smtClean="0">
                                <a:latin typeface="Cambria Math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s-ES" sz="1600" i="1" dirty="0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𝑇𝑜𝑡𝑎𝑙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𝑛𝑢𝑚𝑏𝑒𝑟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𝑜𝑓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𝑑𝑜𝑐𝑢𝑚𝑒𝑛𝑡𝑠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𝑖𝑛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′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𝑐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′</m:t>
                                </m:r>
                              </m:num>
                              <m:den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𝑁𝑢𝑚𝑏𝑒𝑟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𝑜𝑓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𝑑𝑜𝑐𝑢𝑚𝑒𝑛𝑡𝑠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𝑡h𝑎𝑡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𝑐𝑜𝑛𝑡𝑎𝑖𝑛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 ′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s-ES" sz="1600" b="0" i="1" dirty="0" smtClean="0">
                                    <a:latin typeface="Cambria Math"/>
                                  </a:rPr>
                                  <m:t>′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s-ES" sz="1400" dirty="0" smtClean="0"/>
                  <a:t> </a:t>
                </a: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182469"/>
                <a:ext cx="8382001" cy="2515753"/>
              </a:xfrm>
              <a:prstGeom prst="rect">
                <a:avLst/>
              </a:prstGeom>
              <a:blipFill rotWithShape="1">
                <a:blip r:embed="rId3"/>
                <a:stretch>
                  <a:fillRect l="-581" t="-1211" r="-872" b="-2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220102"/>
            <a:ext cx="3886200" cy="210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647698" y="3823901"/>
            <a:ext cx="81534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sz="2000" b="1" dirty="0" err="1" smtClean="0">
                <a:solidFill>
                  <a:srgbClr val="C00000"/>
                </a:solidFill>
              </a:rPr>
              <a:t>String</a:t>
            </a:r>
            <a:r>
              <a:rPr lang="es-ES" sz="2000" b="1" dirty="0" smtClean="0">
                <a:solidFill>
                  <a:srgbClr val="C00000"/>
                </a:solidFill>
              </a:rPr>
              <a:t> Query 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0" y="4431268"/>
            <a:ext cx="126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Ingredients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76184" y="5301734"/>
            <a:ext cx="1277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E0975"/>
                </a:solidFill>
              </a:rPr>
              <a:t>Description</a:t>
            </a:r>
            <a:endParaRPr lang="en-US" dirty="0">
              <a:solidFill>
                <a:srgbClr val="0E0975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038600" y="5486400"/>
            <a:ext cx="1219200" cy="609600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3733800" y="5486400"/>
            <a:ext cx="1524000" cy="381000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3657600" y="5486400"/>
            <a:ext cx="1600200" cy="170338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657600" y="5181600"/>
            <a:ext cx="1600200" cy="304800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3810000" y="4639454"/>
            <a:ext cx="1524000" cy="69454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3905250" y="4639454"/>
            <a:ext cx="1428750" cy="334164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4343400" y="4639454"/>
            <a:ext cx="990600" cy="111388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008120" y="4469508"/>
            <a:ext cx="1325880" cy="169946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32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14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Similarity</a:t>
            </a:r>
            <a:r>
              <a:rPr lang="es-ES" sz="3200" dirty="0" smtClean="0">
                <a:solidFill>
                  <a:srgbClr val="130CA8"/>
                </a:solidFill>
              </a:rPr>
              <a:t> </a:t>
            </a:r>
            <a:r>
              <a:rPr lang="es-ES" sz="3200" dirty="0" err="1" smtClean="0">
                <a:solidFill>
                  <a:srgbClr val="130CA8"/>
                </a:solidFill>
              </a:rPr>
              <a:t>measures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399" y="1182469"/>
            <a:ext cx="81534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err="1" smtClean="0"/>
              <a:t>Given</a:t>
            </a:r>
            <a:r>
              <a:rPr lang="es-ES" dirty="0" smtClean="0"/>
              <a:t> a </a:t>
            </a:r>
            <a:r>
              <a:rPr lang="es-ES" b="1" dirty="0" err="1" smtClean="0"/>
              <a:t>plain</a:t>
            </a:r>
            <a:r>
              <a:rPr lang="es-ES" b="1" dirty="0" smtClean="0"/>
              <a:t> </a:t>
            </a:r>
            <a:r>
              <a:rPr lang="es-ES" b="1" dirty="0" err="1" smtClean="0"/>
              <a:t>text</a:t>
            </a:r>
            <a:r>
              <a:rPr lang="es-ES" b="1" dirty="0" smtClean="0"/>
              <a:t> Query D</a:t>
            </a:r>
            <a:r>
              <a:rPr lang="es-ES" dirty="0" smtClean="0"/>
              <a:t>,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/>
              <a:t> </a:t>
            </a:r>
            <a:r>
              <a:rPr lang="es-ES" dirty="0" smtClean="0"/>
              <a:t>TF-IDF vector.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Compare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whole</a:t>
            </a:r>
            <a:r>
              <a:rPr lang="es-ES" dirty="0" smtClean="0"/>
              <a:t> corpus </a:t>
            </a:r>
            <a:r>
              <a:rPr lang="es-ES" dirty="0" err="1" smtClean="0"/>
              <a:t>according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a </a:t>
            </a:r>
            <a:r>
              <a:rPr lang="es-ES" dirty="0" err="1" smtClean="0"/>
              <a:t>Similarity</a:t>
            </a:r>
            <a:r>
              <a:rPr lang="es-ES" dirty="0" smtClean="0"/>
              <a:t> </a:t>
            </a:r>
            <a:r>
              <a:rPr lang="es-ES" dirty="0" err="1" smtClean="0"/>
              <a:t>Measure</a:t>
            </a:r>
            <a:r>
              <a:rPr lang="es-ES" dirty="0" smtClean="0"/>
              <a:t>. </a:t>
            </a:r>
            <a:endParaRPr lang="es-E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318531"/>
            <a:ext cx="3429000" cy="232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533399" y="2000071"/>
            <a:ext cx="502920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b="1" dirty="0" err="1" smtClean="0"/>
              <a:t>Programming</a:t>
            </a:r>
            <a:r>
              <a:rPr lang="es-ES" b="1" dirty="0" smtClean="0"/>
              <a:t> </a:t>
            </a:r>
            <a:r>
              <a:rPr lang="es-ES" b="1" dirty="0" err="1" smtClean="0"/>
              <a:t>Difficulty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Every</a:t>
            </a:r>
            <a:r>
              <a:rPr lang="es-ES" dirty="0" smtClean="0"/>
              <a:t> </a:t>
            </a:r>
            <a:r>
              <a:rPr lang="es-ES" dirty="0" err="1" smtClean="0"/>
              <a:t>document</a:t>
            </a:r>
            <a:r>
              <a:rPr lang="es-ES" dirty="0" smtClean="0"/>
              <a:t> has a </a:t>
            </a:r>
            <a:r>
              <a:rPr lang="es-ES" dirty="0" err="1" smtClean="0"/>
              <a:t>different</a:t>
            </a:r>
            <a:r>
              <a:rPr lang="es-ES" dirty="0" smtClean="0"/>
              <a:t> set of </a:t>
            </a:r>
            <a:r>
              <a:rPr lang="es-ES" dirty="0" err="1" smtClean="0"/>
              <a:t>words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find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words</a:t>
            </a:r>
            <a:r>
              <a:rPr lang="es-ES" dirty="0" smtClean="0"/>
              <a:t> in </a:t>
            </a:r>
            <a:r>
              <a:rPr lang="es-ES" dirty="0" err="1" smtClean="0"/>
              <a:t>commun</a:t>
            </a:r>
            <a:r>
              <a:rPr lang="es-ES" dirty="0" smtClean="0"/>
              <a:t> and </a:t>
            </a:r>
            <a:r>
              <a:rPr lang="es-ES" dirty="0" err="1" smtClean="0"/>
              <a:t>their</a:t>
            </a:r>
            <a:r>
              <a:rPr lang="es-ES" dirty="0" smtClean="0"/>
              <a:t> </a:t>
            </a:r>
            <a:r>
              <a:rPr lang="es-ES" dirty="0" err="1" smtClean="0"/>
              <a:t>associate</a:t>
            </a:r>
            <a:r>
              <a:rPr lang="es-ES" dirty="0" smtClean="0"/>
              <a:t> TF-IDF </a:t>
            </a:r>
            <a:r>
              <a:rPr lang="es-ES" dirty="0" err="1" smtClean="0"/>
              <a:t>values</a:t>
            </a:r>
            <a:r>
              <a:rPr lang="es-ES" dirty="0" smtClean="0"/>
              <a:t>.</a:t>
            </a:r>
          </a:p>
        </p:txBody>
      </p:sp>
      <p:sp>
        <p:nvSpPr>
          <p:cNvPr id="10" name="Rectangle 9"/>
          <p:cNvSpPr/>
          <p:nvPr/>
        </p:nvSpPr>
        <p:spPr>
          <a:xfrm>
            <a:off x="533400" y="3399472"/>
            <a:ext cx="46482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b="1" dirty="0" err="1" smtClean="0"/>
              <a:t>Similarity</a:t>
            </a:r>
            <a:r>
              <a:rPr lang="es-ES" b="1" dirty="0" smtClean="0"/>
              <a:t> </a:t>
            </a:r>
            <a:r>
              <a:rPr lang="es-ES" b="1" dirty="0" err="1" smtClean="0"/>
              <a:t>Measures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Euclidean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Cosine</a:t>
            </a:r>
            <a:r>
              <a:rPr lang="es-ES" dirty="0" smtClean="0"/>
              <a:t> </a:t>
            </a:r>
            <a:r>
              <a:rPr lang="es-ES" dirty="0" err="1" smtClean="0"/>
              <a:t>similarity</a:t>
            </a: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b="1" dirty="0" err="1" smtClean="0">
                <a:solidFill>
                  <a:srgbClr val="120B97"/>
                </a:solidFill>
              </a:rPr>
              <a:t>Good</a:t>
            </a:r>
            <a:r>
              <a:rPr lang="es-ES" b="1" dirty="0" smtClean="0">
                <a:solidFill>
                  <a:srgbClr val="120B97"/>
                </a:solidFill>
              </a:rPr>
              <a:t> </a:t>
            </a:r>
            <a:r>
              <a:rPr lang="es-ES" b="1" dirty="0" err="1" smtClean="0">
                <a:solidFill>
                  <a:srgbClr val="120B97"/>
                </a:solidFill>
              </a:rPr>
              <a:t>for</a:t>
            </a:r>
            <a:r>
              <a:rPr lang="es-ES" b="1" dirty="0" smtClean="0">
                <a:solidFill>
                  <a:srgbClr val="120B97"/>
                </a:solidFill>
              </a:rPr>
              <a:t> </a:t>
            </a:r>
            <a:r>
              <a:rPr lang="es-ES" b="1" dirty="0" err="1" smtClean="0">
                <a:solidFill>
                  <a:srgbClr val="120B97"/>
                </a:solidFill>
              </a:rPr>
              <a:t>Example</a:t>
            </a:r>
            <a:r>
              <a:rPr lang="es-ES" b="1" dirty="0" smtClean="0">
                <a:solidFill>
                  <a:srgbClr val="120B97"/>
                </a:solidFill>
              </a:rPr>
              <a:t> </a:t>
            </a:r>
            <a:r>
              <a:rPr lang="es-ES" b="1" dirty="0" err="1" smtClean="0">
                <a:solidFill>
                  <a:srgbClr val="120B97"/>
                </a:solidFill>
              </a:rPr>
              <a:t>Queries</a:t>
            </a:r>
            <a:r>
              <a:rPr lang="es-ES" b="1" dirty="0" smtClean="0">
                <a:solidFill>
                  <a:srgbClr val="120B97"/>
                </a:solidFill>
              </a:rPr>
              <a:t> ! </a:t>
            </a:r>
          </a:p>
          <a:p>
            <a:pPr algn="just">
              <a:buClr>
                <a:srgbClr val="130CA8"/>
              </a:buClr>
            </a:pPr>
            <a:r>
              <a:rPr lang="es-ES" b="1" dirty="0" err="1" smtClean="0">
                <a:solidFill>
                  <a:srgbClr val="C00000"/>
                </a:solidFill>
              </a:rPr>
              <a:t>Bad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for</a:t>
            </a:r>
            <a:r>
              <a:rPr lang="es-ES" b="1" dirty="0" smtClean="0">
                <a:solidFill>
                  <a:srgbClr val="C00000"/>
                </a:solidFill>
              </a:rPr>
              <a:t> short </a:t>
            </a:r>
            <a:r>
              <a:rPr lang="es-ES" b="1" dirty="0" err="1" smtClean="0">
                <a:solidFill>
                  <a:srgbClr val="C00000"/>
                </a:solidFill>
              </a:rPr>
              <a:t>String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Queries</a:t>
            </a:r>
            <a:r>
              <a:rPr lang="es-ES" b="1" dirty="0" smtClean="0">
                <a:solidFill>
                  <a:srgbClr val="C00000"/>
                </a:solidFill>
              </a:rPr>
              <a:t> and </a:t>
            </a:r>
            <a:r>
              <a:rPr lang="es-ES" b="1" dirty="0" err="1" smtClean="0">
                <a:solidFill>
                  <a:srgbClr val="C00000"/>
                </a:solidFill>
              </a:rPr>
              <a:t>Keywords</a:t>
            </a:r>
            <a:r>
              <a:rPr lang="es-ES" b="1" dirty="0" smtClean="0">
                <a:solidFill>
                  <a:srgbClr val="C00000"/>
                </a:solidFill>
              </a:rPr>
              <a:t> !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73744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52474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Simmilarity</a:t>
            </a:r>
            <a:r>
              <a:rPr lang="es-ES" sz="3200" dirty="0" smtClean="0">
                <a:solidFill>
                  <a:srgbClr val="130CA8"/>
                </a:solidFill>
              </a:rPr>
              <a:t> </a:t>
            </a:r>
            <a:r>
              <a:rPr lang="es-ES" sz="3200" dirty="0" err="1" smtClean="0">
                <a:solidFill>
                  <a:srgbClr val="130CA8"/>
                </a:solidFill>
              </a:rPr>
              <a:t>for</a:t>
            </a:r>
            <a:r>
              <a:rPr lang="es-ES" sz="3200" dirty="0" smtClean="0">
                <a:solidFill>
                  <a:srgbClr val="130CA8"/>
                </a:solidFill>
              </a:rPr>
              <a:t> short </a:t>
            </a:r>
            <a:r>
              <a:rPr lang="es-ES" sz="3200" dirty="0" err="1" smtClean="0">
                <a:solidFill>
                  <a:srgbClr val="130CA8"/>
                </a:solidFill>
              </a:rPr>
              <a:t>Queries</a:t>
            </a:r>
            <a:endParaRPr lang="es-ES" sz="3200" dirty="0">
              <a:solidFill>
                <a:srgbClr val="130CA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33399" y="1182469"/>
                <a:ext cx="8153401" cy="34477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Clr>
                    <a:srgbClr val="130CA8"/>
                  </a:buClr>
                </a:pPr>
                <a:r>
                  <a:rPr lang="es-ES" dirty="0" smtClean="0"/>
                  <a:t>For short </a:t>
                </a:r>
                <a:r>
                  <a:rPr lang="es-ES" dirty="0" err="1" smtClean="0"/>
                  <a:t>Queries</a:t>
                </a:r>
                <a:r>
                  <a:rPr lang="es-ES" dirty="0" smtClean="0"/>
                  <a:t>,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comparasing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between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Quert</a:t>
                </a:r>
                <a:r>
                  <a:rPr lang="es-ES" dirty="0" smtClean="0"/>
                  <a:t> TF-IDF </a:t>
                </a:r>
                <a:r>
                  <a:rPr lang="es-ES" dirty="0" err="1" smtClean="0"/>
                  <a:t>does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not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make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sense</a:t>
                </a:r>
                <a:endParaRPr lang="es-ES" dirty="0" smtClean="0"/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Cannot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stract</a:t>
                </a:r>
                <a:r>
                  <a:rPr lang="es-ES" dirty="0" smtClean="0"/>
                  <a:t> real </a:t>
                </a:r>
                <a:r>
                  <a:rPr lang="es-ES" dirty="0" err="1" smtClean="0"/>
                  <a:t>frecuency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profile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query</a:t>
                </a:r>
                <a:r>
                  <a:rPr lang="es-ES" dirty="0" smtClean="0"/>
                  <a:t>. </a:t>
                </a:r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Most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values</a:t>
                </a:r>
                <a:r>
                  <a:rPr lang="es-ES" dirty="0" smtClean="0"/>
                  <a:t> are </a:t>
                </a:r>
                <a:r>
                  <a:rPr lang="es-ES" dirty="0" err="1" smtClean="0"/>
                  <a:t>zero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they</a:t>
                </a:r>
                <a:r>
                  <a:rPr lang="es-ES" dirty="0" smtClean="0"/>
                  <a:t> do </a:t>
                </a:r>
                <a:r>
                  <a:rPr lang="es-ES" dirty="0" err="1" smtClean="0"/>
                  <a:t>not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repeat</a:t>
                </a:r>
                <a:r>
                  <a:rPr lang="es-ES" dirty="0" smtClean="0"/>
                  <a:t>.</a:t>
                </a:r>
                <a:endParaRPr lang="es-ES" dirty="0"/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:r>
                  <a:rPr lang="es-ES" sz="2800" b="1" dirty="0" smtClean="0"/>
                  <a:t>Idea !! </a:t>
                </a:r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Add</a:t>
                </a:r>
                <a:r>
                  <a:rPr lang="es-ES" dirty="0" smtClean="0"/>
                  <a:t> up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TF-IDF </a:t>
                </a:r>
                <a:r>
                  <a:rPr lang="es-ES" dirty="0" err="1" smtClean="0"/>
                  <a:t>values</a:t>
                </a:r>
                <a:r>
                  <a:rPr lang="es-ES" dirty="0" smtClean="0"/>
                  <a:t> of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commun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words</a:t>
                </a:r>
                <a:r>
                  <a:rPr lang="es-ES" dirty="0"/>
                  <a:t> </a:t>
                </a:r>
                <a:r>
                  <a:rPr lang="es-ES" dirty="0" err="1" smtClean="0"/>
                  <a:t>with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the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query</a:t>
                </a:r>
                <a:r>
                  <a:rPr lang="es-ES" dirty="0" smtClean="0"/>
                  <a:t>.</a:t>
                </a:r>
              </a:p>
              <a:p>
                <a:pPr lvl="1" algn="just">
                  <a:buClr>
                    <a:srgbClr val="130CA8"/>
                  </a:buClr>
                </a:pP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𝑆𝑖𝑚</m:t>
                      </m:r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𝑄</m:t>
                          </m:r>
                          <m:r>
                            <a:rPr lang="es-E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s-E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s-ES" b="0" i="1" smtClean="0">
                                  <a:latin typeface="Cambria Math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b="0" i="1" smtClean="0">
                              <a:latin typeface="Cambria Math"/>
                            </a:rPr>
                            <m:t>𝑡</m:t>
                          </m:r>
                          <m:r>
                            <a:rPr lang="es-ES" b="0" i="1" smtClean="0">
                              <a:latin typeface="Cambria Math"/>
                              <a:ea typeface="Cambria Math"/>
                            </a:rPr>
                            <m:t>∈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</m:ctrlPr>
                            </m:dPr>
                            <m:e>
                              <m:r>
                                <m:rPr>
                                  <m:brk m:alnAt="23"/>
                                </m:rP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  <m:t>𝑄</m:t>
                              </m:r>
                              <m:r>
                                <a:rPr lang="es-ES" b="0" i="1" smtClean="0">
                                  <a:latin typeface="Cambria Math"/>
                                  <a:ea typeface="Cambria Math"/>
                                </a:rPr>
                                <m:t>∩</m:t>
                              </m:r>
                              <m:sSub>
                                <m:sSubPr>
                                  <m:ctrlPr>
                                    <a:rPr lang="es-ES" b="0" i="1" smtClean="0">
                                      <a:latin typeface="Cambria Math"/>
                                      <a:ea typeface="Cambria Math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23"/>
                                    </m:rPr>
                                    <a:rPr lang="es-ES" b="0" i="1" smtClean="0">
                                      <a:latin typeface="Cambria Math"/>
                                      <a:ea typeface="Cambria Math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s-ES" b="0" i="1" smtClean="0">
                                      <a:latin typeface="Cambria Math"/>
                                      <a:ea typeface="Cambria Math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sub>
                        <m:sup>
                          <m:r>
                            <a:rPr lang="es-ES" b="0" i="1" smtClean="0">
                              <a:latin typeface="Cambria Math"/>
                            </a:rPr>
                            <m:t> </m:t>
                          </m:r>
                        </m:sup>
                        <m:e>
                          <m:r>
                            <a:rPr lang="es-ES" i="1" dirty="0">
                              <a:latin typeface="Cambria Math"/>
                            </a:rPr>
                            <m:t>𝑇𝐹</m:t>
                          </m:r>
                          <m:r>
                            <a:rPr lang="es-ES" i="1" dirty="0">
                              <a:latin typeface="Cambria Math"/>
                            </a:rPr>
                            <m:t>−</m:t>
                          </m:r>
                          <m:r>
                            <a:rPr lang="es-ES" i="1" dirty="0">
                              <a:latin typeface="Cambria Math"/>
                            </a:rPr>
                            <m:t>𝐼𝐷</m:t>
                          </m:r>
                          <m:sSub>
                            <m:sSubPr>
                              <m:ctrlPr>
                                <a:rPr lang="es-ES" i="1" dirty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s-ES" i="1" dirty="0"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s-ES" i="1" dirty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s-ES" i="1" dirty="0">
                                      <a:latin typeface="Cambria Math"/>
                                    </a:rPr>
                                    <m:t>𝑡</m:t>
                                  </m:r>
                                  <m:r>
                                    <a:rPr lang="es-ES" i="1" dirty="0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s-ES" i="1" dirty="0">
                                      <a:latin typeface="Cambria Math"/>
                                    </a:rPr>
                                    <m:t>𝑑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</m:oMath>
                  </m:oMathPara>
                </a14:m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182469"/>
                <a:ext cx="8153401" cy="3447739"/>
              </a:xfrm>
              <a:prstGeom prst="rect">
                <a:avLst/>
              </a:prstGeom>
              <a:blipFill rotWithShape="1">
                <a:blip r:embed="rId3"/>
                <a:stretch>
                  <a:fillRect l="-1495" t="-883" b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4419600"/>
            <a:ext cx="3231462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2" b="82609"/>
          <a:stretch/>
        </p:blipFill>
        <p:spPr bwMode="auto">
          <a:xfrm>
            <a:off x="4800600" y="4290060"/>
            <a:ext cx="3231462" cy="20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38261"/>
          <a:stretch/>
        </p:blipFill>
        <p:spPr bwMode="auto">
          <a:xfrm>
            <a:off x="4800600" y="4594860"/>
            <a:ext cx="3231462" cy="20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3" b="58478"/>
          <a:stretch/>
        </p:blipFill>
        <p:spPr bwMode="auto">
          <a:xfrm>
            <a:off x="4800600" y="5955030"/>
            <a:ext cx="3231462" cy="20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7" b="72174"/>
          <a:stretch/>
        </p:blipFill>
        <p:spPr bwMode="auto">
          <a:xfrm>
            <a:off x="4792980" y="5672138"/>
            <a:ext cx="3231462" cy="2057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Straight Arrow Connector 15"/>
          <p:cNvCxnSpPr>
            <a:endCxn id="10" idx="1"/>
          </p:cNvCxnSpPr>
          <p:nvPr/>
        </p:nvCxnSpPr>
        <p:spPr>
          <a:xfrm flipV="1">
            <a:off x="3276600" y="4697730"/>
            <a:ext cx="1524000" cy="71247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9" idx="1"/>
          </p:cNvCxnSpPr>
          <p:nvPr/>
        </p:nvCxnSpPr>
        <p:spPr>
          <a:xfrm flipV="1">
            <a:off x="3505200" y="4392930"/>
            <a:ext cx="1295400" cy="201930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11" idx="1"/>
          </p:cNvCxnSpPr>
          <p:nvPr/>
        </p:nvCxnSpPr>
        <p:spPr>
          <a:xfrm>
            <a:off x="3352800" y="5000625"/>
            <a:ext cx="1447800" cy="1057275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2" idx="1"/>
          </p:cNvCxnSpPr>
          <p:nvPr/>
        </p:nvCxnSpPr>
        <p:spPr>
          <a:xfrm>
            <a:off x="3733800" y="4876800"/>
            <a:ext cx="1059180" cy="898208"/>
          </a:xfrm>
          <a:prstGeom prst="straightConnector1">
            <a:avLst/>
          </a:prstGeom>
          <a:ln w="1905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696200" y="4402574"/>
                <a:ext cx="5212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s-ES" b="1" i="1" smtClean="0">
                              <a:solidFill>
                                <a:srgbClr val="C00000"/>
                              </a:solidFill>
                              <a:latin typeface="Cambria Math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0" y="4402574"/>
                <a:ext cx="521232" cy="369332"/>
              </a:xfrm>
              <a:prstGeom prst="rect">
                <a:avLst/>
              </a:prstGeom>
              <a:blipFill rotWithShape="1">
                <a:blip r:embed="rId5"/>
                <a:stretch>
                  <a:fillRect t="-8197" r="-152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7848600" y="5715000"/>
                <a:ext cx="5212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b="1" i="1" smtClean="0">
                              <a:solidFill>
                                <a:srgbClr val="0E0975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s-ES" b="1" i="1">
                              <a:solidFill>
                                <a:srgbClr val="0E0975"/>
                              </a:solidFill>
                              <a:latin typeface="Cambria Math"/>
                            </a:rPr>
                            <m:t>𝑫</m:t>
                          </m:r>
                        </m:e>
                        <m:sub>
                          <m:r>
                            <a:rPr lang="es-ES" b="1" i="1" smtClean="0">
                              <a:solidFill>
                                <a:srgbClr val="0E0975"/>
                              </a:solidFill>
                              <a:latin typeface="Cambria Math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600" y="5715000"/>
                <a:ext cx="521232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8333" r="-15294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570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456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Ranking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399" y="1182469"/>
            <a:ext cx="815340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err="1" smtClean="0"/>
              <a:t>The</a:t>
            </a:r>
            <a:r>
              <a:rPr lang="es-ES" dirty="0" smtClean="0"/>
              <a:t> BEST </a:t>
            </a:r>
            <a:r>
              <a:rPr lang="es-ES" dirty="0" err="1" smtClean="0"/>
              <a:t>similarity</a:t>
            </a:r>
            <a:r>
              <a:rPr lang="es-ES" dirty="0" smtClean="0"/>
              <a:t> </a:t>
            </a:r>
            <a:r>
              <a:rPr lang="es-ES" dirty="0" err="1" smtClean="0"/>
              <a:t>measure</a:t>
            </a:r>
            <a:r>
              <a:rPr lang="es-ES" dirty="0" smtClean="0"/>
              <a:t> </a:t>
            </a:r>
            <a:r>
              <a:rPr lang="es-ES" dirty="0" err="1" smtClean="0"/>
              <a:t>depends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properties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query</a:t>
            </a:r>
            <a:r>
              <a:rPr lang="es-ES" dirty="0" smtClean="0"/>
              <a:t>:</a:t>
            </a:r>
          </a:p>
          <a:p>
            <a:pPr algn="just">
              <a:buClr>
                <a:srgbClr val="130CA8"/>
              </a:buClr>
            </a:pPr>
            <a:r>
              <a:rPr lang="es-ES" dirty="0"/>
              <a:t>´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Example</a:t>
            </a:r>
            <a:r>
              <a:rPr lang="es-ES" b="1" dirty="0" smtClean="0"/>
              <a:t> </a:t>
            </a:r>
            <a:r>
              <a:rPr lang="es-ES" b="1" dirty="0" err="1" smtClean="0"/>
              <a:t>Queries</a:t>
            </a:r>
            <a:r>
              <a:rPr lang="es-ES" dirty="0" smtClean="0"/>
              <a:t>:</a:t>
            </a:r>
          </a:p>
          <a:p>
            <a:pPr marL="1200150" lvl="2" indent="-285750" algn="just">
              <a:buClr>
                <a:srgbClr val="130CA8"/>
              </a:buClr>
              <a:buFont typeface="Wingdings" pitchFamily="2" charset="2"/>
              <a:buChar char="ü"/>
            </a:pPr>
            <a:r>
              <a:rPr lang="es-ES" dirty="0" err="1" smtClean="0"/>
              <a:t>Average</a:t>
            </a:r>
            <a:r>
              <a:rPr lang="es-ES" dirty="0" smtClean="0"/>
              <a:t> ranking of </a:t>
            </a:r>
            <a:r>
              <a:rPr lang="es-ES" dirty="0" err="1" smtClean="0"/>
              <a:t>Ecuclidean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+ </a:t>
            </a:r>
            <a:r>
              <a:rPr lang="es-ES" dirty="0" err="1" smtClean="0"/>
              <a:t>Cosine</a:t>
            </a:r>
            <a:r>
              <a:rPr lang="es-ES" dirty="0" smtClean="0"/>
              <a:t> </a:t>
            </a:r>
            <a:r>
              <a:rPr lang="es-ES" dirty="0" err="1" smtClean="0"/>
              <a:t>Distance</a:t>
            </a:r>
            <a:r>
              <a:rPr lang="es-ES" dirty="0" smtClean="0"/>
              <a:t> rankings</a:t>
            </a:r>
          </a:p>
          <a:p>
            <a:pPr lvl="2" algn="just">
              <a:buClr>
                <a:srgbClr val="130CA8"/>
              </a:buClr>
            </a:pPr>
            <a:endParaRPr lang="es-ES" dirty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String</a:t>
            </a:r>
            <a:r>
              <a:rPr lang="es-ES" b="1" dirty="0" smtClean="0"/>
              <a:t> </a:t>
            </a:r>
            <a:r>
              <a:rPr lang="es-ES" b="1" dirty="0" err="1" smtClean="0"/>
              <a:t>Queries</a:t>
            </a:r>
            <a:r>
              <a:rPr lang="es-ES" b="1" dirty="0" smtClean="0"/>
              <a:t>:</a:t>
            </a:r>
          </a:p>
          <a:p>
            <a:pPr marL="1200150" lvl="2" indent="-285750" algn="just">
              <a:buClr>
                <a:srgbClr val="130CA8"/>
              </a:buClr>
              <a:buFont typeface="Wingdings" pitchFamily="2" charset="2"/>
              <a:buChar char="ü"/>
            </a:pPr>
            <a:r>
              <a:rPr lang="es-ES" dirty="0" smtClean="0"/>
              <a:t>Sum of </a:t>
            </a:r>
            <a:r>
              <a:rPr lang="es-ES" dirty="0" err="1" smtClean="0"/>
              <a:t>the</a:t>
            </a:r>
            <a:r>
              <a:rPr lang="es-ES" dirty="0" smtClean="0"/>
              <a:t> TFIDF </a:t>
            </a:r>
            <a:r>
              <a:rPr lang="es-ES" dirty="0" err="1" smtClean="0"/>
              <a:t>values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/>
              <a:t>common</a:t>
            </a:r>
            <a:r>
              <a:rPr lang="es-ES" dirty="0"/>
              <a:t> </a:t>
            </a:r>
            <a:r>
              <a:rPr lang="es-ES" dirty="0" err="1" smtClean="0"/>
              <a:t>words</a:t>
            </a:r>
            <a:r>
              <a:rPr lang="es-ES" dirty="0"/>
              <a:t>.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keywords</a:t>
            </a:r>
            <a:r>
              <a:rPr lang="es-ES" dirty="0" smtClean="0"/>
              <a:t>:</a:t>
            </a:r>
          </a:p>
          <a:p>
            <a:pPr marL="1200150" lvl="2" indent="-285750" algn="just">
              <a:buClr>
                <a:srgbClr val="130CA8"/>
              </a:buClr>
              <a:buFont typeface="Wingdings" pitchFamily="2" charset="2"/>
              <a:buChar char="ü"/>
            </a:pPr>
            <a:r>
              <a:rPr lang="es-ES" dirty="0" err="1" smtClean="0"/>
              <a:t>Number</a:t>
            </a:r>
            <a:r>
              <a:rPr lang="es-ES" dirty="0" smtClean="0"/>
              <a:t> of </a:t>
            </a:r>
            <a:r>
              <a:rPr lang="es-ES" dirty="0" err="1" smtClean="0"/>
              <a:t>words</a:t>
            </a:r>
            <a:r>
              <a:rPr lang="es-ES" dirty="0" smtClean="0"/>
              <a:t> in </a:t>
            </a:r>
            <a:r>
              <a:rPr lang="es-ES" dirty="0" err="1" smtClean="0"/>
              <a:t>commun</a:t>
            </a:r>
            <a:r>
              <a:rPr lang="es-ES" dirty="0" smtClean="0"/>
              <a:t>.</a:t>
            </a:r>
          </a:p>
          <a:p>
            <a:pPr marL="1200150" lvl="2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b="1" dirty="0" err="1" smtClean="0"/>
              <a:t>Stars</a:t>
            </a:r>
            <a:r>
              <a:rPr lang="es-ES" b="1" dirty="0" smtClean="0"/>
              <a:t> Ranking</a:t>
            </a:r>
            <a:r>
              <a:rPr lang="es-ES" dirty="0" smtClean="0"/>
              <a:t>:</a:t>
            </a:r>
          </a:p>
          <a:p>
            <a:pPr marL="1200150" lvl="2" indent="-285750" algn="just">
              <a:buClr>
                <a:srgbClr val="130CA8"/>
              </a:buClr>
              <a:buFont typeface="Wingdings" pitchFamily="2" charset="2"/>
              <a:buChar char="ü"/>
            </a:pPr>
            <a:r>
              <a:rPr lang="es-ES" dirty="0" smtClean="0"/>
              <a:t>Rule-</a:t>
            </a:r>
            <a:r>
              <a:rPr lang="es-ES" dirty="0" err="1" smtClean="0"/>
              <a:t>Based</a:t>
            </a:r>
            <a:r>
              <a:rPr lang="es-ES" dirty="0" smtClean="0"/>
              <a:t> </a:t>
            </a:r>
            <a:r>
              <a:rPr lang="es-ES" dirty="0" err="1" smtClean="0"/>
              <a:t>Constraint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49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17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5" name="12 CuadroTexto"/>
          <p:cNvSpPr txBox="1"/>
          <p:nvPr/>
        </p:nvSpPr>
        <p:spPr>
          <a:xfrm>
            <a:off x="1066800" y="1101784"/>
            <a:ext cx="762000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err="1" smtClean="0">
                <a:solidFill>
                  <a:srgbClr val="C00000"/>
                </a:solidFill>
              </a:rPr>
              <a:t>Experiments</a:t>
            </a:r>
            <a:r>
              <a:rPr lang="es-ES" sz="4000" b="1" dirty="0" smtClean="0">
                <a:solidFill>
                  <a:srgbClr val="C00000"/>
                </a:solidFill>
              </a:rPr>
              <a:t> and </a:t>
            </a:r>
            <a:r>
              <a:rPr lang="es-ES" sz="4000" b="1" dirty="0" err="1" smtClean="0">
                <a:solidFill>
                  <a:srgbClr val="C00000"/>
                </a:solidFill>
              </a:rPr>
              <a:t>Results</a:t>
            </a:r>
            <a:endParaRPr lang="es-ES" sz="4000" b="1" dirty="0" smtClean="0">
              <a:solidFill>
                <a:srgbClr val="C00000"/>
              </a:solidFill>
            </a:endParaRPr>
          </a:p>
          <a:p>
            <a:endParaRPr lang="es-ES" sz="32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What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is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your</a:t>
            </a:r>
            <a:r>
              <a:rPr lang="es-ES" sz="2800" b="1" dirty="0" smtClean="0">
                <a:solidFill>
                  <a:srgbClr val="130CA8"/>
                </a:solidFill>
              </a:rPr>
              <a:t> Corpus </a:t>
            </a:r>
            <a:r>
              <a:rPr lang="es-ES" sz="2800" b="1" dirty="0" err="1" smtClean="0">
                <a:solidFill>
                  <a:srgbClr val="130CA8"/>
                </a:solidFill>
              </a:rPr>
              <a:t>made</a:t>
            </a:r>
            <a:r>
              <a:rPr lang="es-ES" sz="2800" b="1" dirty="0" smtClean="0">
                <a:solidFill>
                  <a:srgbClr val="130CA8"/>
                </a:solidFill>
              </a:rPr>
              <a:t> of ? 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r>
              <a:rPr lang="es-ES" sz="2800" b="1" dirty="0" smtClean="0">
                <a:solidFill>
                  <a:srgbClr val="130CA8"/>
                </a:solidFill>
              </a:rPr>
              <a:t>Are </a:t>
            </a:r>
            <a:r>
              <a:rPr lang="es-ES" sz="2800" b="1" dirty="0" err="1" smtClean="0">
                <a:solidFill>
                  <a:srgbClr val="130CA8"/>
                </a:solidFill>
              </a:rPr>
              <a:t>your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Results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any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Good</a:t>
            </a:r>
            <a:r>
              <a:rPr lang="es-ES" sz="2800" b="1" dirty="0" smtClean="0">
                <a:solidFill>
                  <a:srgbClr val="130CA8"/>
                </a:solidFill>
              </a:rPr>
              <a:t>?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What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Similarity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Measures</a:t>
            </a:r>
            <a:r>
              <a:rPr lang="es-ES" sz="2800" b="1" dirty="0" smtClean="0">
                <a:solidFill>
                  <a:srgbClr val="130CA8"/>
                </a:solidFill>
              </a:rPr>
              <a:t> do </a:t>
            </a:r>
            <a:r>
              <a:rPr lang="es-ES" sz="2800" b="1" dirty="0" err="1" smtClean="0">
                <a:solidFill>
                  <a:srgbClr val="130CA8"/>
                </a:solidFill>
              </a:rPr>
              <a:t>you</a:t>
            </a:r>
            <a:r>
              <a:rPr lang="es-ES" sz="2800" b="1" dirty="0" smtClean="0">
                <a:solidFill>
                  <a:srgbClr val="130CA8"/>
                </a:solidFill>
              </a:rPr>
              <a:t> use ?</a:t>
            </a:r>
            <a:endParaRPr lang="es-ES" sz="2800" b="1" dirty="0">
              <a:solidFill>
                <a:srgbClr val="130C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18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Experiments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399" y="1182469"/>
            <a:ext cx="81534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smtClean="0"/>
              <a:t>Corpus of </a:t>
            </a:r>
            <a:r>
              <a:rPr lang="es-ES" dirty="0" err="1" smtClean="0"/>
              <a:t>about</a:t>
            </a:r>
            <a:r>
              <a:rPr lang="es-ES" dirty="0" smtClean="0"/>
              <a:t> 1000 </a:t>
            </a:r>
            <a:r>
              <a:rPr lang="es-ES" dirty="0" err="1" smtClean="0"/>
              <a:t>recipes</a:t>
            </a:r>
            <a:r>
              <a:rPr lang="es-ES" dirty="0" smtClean="0"/>
              <a:t> !!  </a:t>
            </a: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too</a:t>
            </a:r>
            <a:r>
              <a:rPr lang="es-ES" dirty="0" smtClean="0"/>
              <a:t> </a:t>
            </a:r>
            <a:r>
              <a:rPr lang="es-ES" dirty="0" err="1" smtClean="0"/>
              <a:t>big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/>
              <a:t>a</a:t>
            </a:r>
            <a:r>
              <a:rPr lang="es-ES" dirty="0" err="1" smtClean="0"/>
              <a:t>void</a:t>
            </a:r>
            <a:r>
              <a:rPr lang="es-ES" dirty="0" smtClean="0"/>
              <a:t> </a:t>
            </a:r>
            <a:r>
              <a:rPr lang="es-ES" dirty="0" err="1" smtClean="0"/>
              <a:t>very</a:t>
            </a:r>
            <a:r>
              <a:rPr lang="es-ES" dirty="0" smtClean="0"/>
              <a:t> </a:t>
            </a:r>
            <a:r>
              <a:rPr lang="es-ES" dirty="0" err="1" smtClean="0"/>
              <a:t>close</a:t>
            </a:r>
            <a:r>
              <a:rPr lang="es-ES" dirty="0" smtClean="0"/>
              <a:t> </a:t>
            </a:r>
            <a:r>
              <a:rPr lang="es-ES" dirty="0" err="1" smtClean="0"/>
              <a:t>recipes</a:t>
            </a:r>
            <a:r>
              <a:rPr lang="es-ES" dirty="0" smtClean="0"/>
              <a:t> !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>
                <a:hlinkClick r:id="rId3"/>
              </a:rPr>
              <a:t>www.homecookingadventure.com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>
                <a:hlinkClick r:id="rId4"/>
              </a:rPr>
              <a:t>allrecipes.com</a:t>
            </a: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accepts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Plain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 </a:t>
            </a:r>
            <a:r>
              <a:rPr lang="es-ES" dirty="0" err="1" smtClean="0"/>
              <a:t>queries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URLs</a:t>
            </a:r>
            <a:r>
              <a:rPr lang="es-ES" dirty="0" smtClean="0"/>
              <a:t> as a </a:t>
            </a:r>
            <a:r>
              <a:rPr lang="es-ES" dirty="0" err="1" smtClean="0"/>
              <a:t>query</a:t>
            </a:r>
            <a:r>
              <a:rPr lang="es-ES" dirty="0" smtClean="0"/>
              <a:t>.       </a:t>
            </a:r>
            <a:r>
              <a:rPr lang="es-ES" dirty="0" err="1" smtClean="0"/>
              <a:t>It</a:t>
            </a:r>
            <a:r>
              <a:rPr lang="es-ES" dirty="0" smtClean="0"/>
              <a:t> </a:t>
            </a:r>
            <a:r>
              <a:rPr lang="es-ES" dirty="0" err="1" smtClean="0"/>
              <a:t>downloads</a:t>
            </a:r>
            <a:r>
              <a:rPr lang="es-ES" dirty="0" smtClean="0"/>
              <a:t> and </a:t>
            </a:r>
            <a:r>
              <a:rPr lang="es-ES" dirty="0" err="1" smtClean="0"/>
              <a:t>preprocess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HTML </a:t>
            </a:r>
            <a:r>
              <a:rPr lang="es-ES" dirty="0" err="1" smtClean="0"/>
              <a:t>document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 </a:t>
            </a:r>
            <a:r>
              <a:rPr lang="es-ES" dirty="0" err="1" smtClean="0"/>
              <a:t>then</a:t>
            </a:r>
            <a:r>
              <a:rPr lang="es-ES" dirty="0" smtClean="0"/>
              <a:t> opens up a browser </a:t>
            </a:r>
            <a:r>
              <a:rPr lang="es-ES" dirty="0" err="1" smtClean="0"/>
              <a:t>with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top 5/10/20… </a:t>
            </a:r>
            <a:r>
              <a:rPr lang="es-ES" dirty="0" err="1" smtClean="0"/>
              <a:t>recipes</a:t>
            </a:r>
            <a:r>
              <a:rPr lang="es-ES" dirty="0" smtClean="0"/>
              <a:t> !!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«</a:t>
            </a:r>
            <a:r>
              <a:rPr lang="es-ES" dirty="0" err="1" smtClean="0"/>
              <a:t>webbrowser</a:t>
            </a:r>
            <a:r>
              <a:rPr lang="es-ES" dirty="0" smtClean="0"/>
              <a:t>» </a:t>
            </a:r>
            <a:r>
              <a:rPr lang="es-ES" dirty="0" err="1" smtClean="0"/>
              <a:t>library</a:t>
            </a: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/>
          </a:p>
          <a:p>
            <a:pPr algn="just">
              <a:buClr>
                <a:srgbClr val="130CA8"/>
              </a:buClr>
            </a:pPr>
            <a:endParaRPr lang="es-ES" dirty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0"/>
          <a:stretch/>
        </p:blipFill>
        <p:spPr bwMode="auto">
          <a:xfrm>
            <a:off x="1371600" y="4104640"/>
            <a:ext cx="6400800" cy="252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1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bbcgoodfood.com/sites/bbcgoodfood.com/files/editor_files/ingredien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2" y="1524000"/>
            <a:ext cx="7768473" cy="515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19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Demonstration</a:t>
            </a:r>
            <a:r>
              <a:rPr lang="es-ES" sz="3200" dirty="0" smtClean="0">
                <a:solidFill>
                  <a:srgbClr val="130CA8"/>
                </a:solidFill>
              </a:rPr>
              <a:t> Time !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399" y="1182469"/>
            <a:ext cx="815340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Give</a:t>
            </a:r>
            <a:r>
              <a:rPr lang="es-E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me </a:t>
            </a:r>
            <a:r>
              <a:rPr lang="es-E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some</a:t>
            </a:r>
            <a:r>
              <a:rPr lang="es-E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E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ingredients</a:t>
            </a:r>
            <a:r>
              <a:rPr lang="es-E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!</a:t>
            </a:r>
          </a:p>
          <a:p>
            <a:pPr algn="ctr">
              <a:buClr>
                <a:srgbClr val="130CA8"/>
              </a:buClr>
            </a:pPr>
            <a:r>
              <a:rPr lang="es-ES" sz="3200" b="1" dirty="0" smtClean="0">
                <a:solidFill>
                  <a:srgbClr val="C00000"/>
                </a:solidFill>
              </a:rPr>
              <a:t>Try </a:t>
            </a:r>
            <a:r>
              <a:rPr lang="es-ES" sz="3200" b="1" dirty="0" err="1" smtClean="0">
                <a:solidFill>
                  <a:srgbClr val="C00000"/>
                </a:solidFill>
              </a:rPr>
              <a:t>to</a:t>
            </a:r>
            <a:r>
              <a:rPr lang="es-ES" sz="3200" b="1" dirty="0" smtClean="0">
                <a:solidFill>
                  <a:srgbClr val="C00000"/>
                </a:solidFill>
              </a:rPr>
              <a:t> be </a:t>
            </a:r>
            <a:r>
              <a:rPr lang="es-ES" sz="3200" b="1" dirty="0" err="1" smtClean="0">
                <a:solidFill>
                  <a:srgbClr val="C00000"/>
                </a:solidFill>
              </a:rPr>
              <a:t>nice</a:t>
            </a:r>
            <a:r>
              <a:rPr lang="es-ES" sz="3200" b="1" dirty="0" smtClean="0">
                <a:solidFill>
                  <a:srgbClr val="C00000"/>
                </a:solidFill>
              </a:rPr>
              <a:t> !</a:t>
            </a:r>
            <a:endParaRPr lang="es-ES" sz="32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696144" y="815400"/>
            <a:ext cx="608565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Introduction</a:t>
            </a:r>
            <a:endParaRPr lang="es-ES" sz="3200" dirty="0" smtClean="0">
              <a:solidFill>
                <a:srgbClr val="130CA8"/>
              </a:solidFill>
            </a:endParaRPr>
          </a:p>
          <a:p>
            <a:endParaRPr lang="es-ES" sz="3200" dirty="0" smtClean="0">
              <a:solidFill>
                <a:srgbClr val="130CA8"/>
              </a:solidFill>
            </a:endParaRPr>
          </a:p>
          <a:p>
            <a:r>
              <a:rPr lang="es-ES" sz="3200" dirty="0" smtClean="0">
                <a:solidFill>
                  <a:srgbClr val="130CA8"/>
                </a:solidFill>
              </a:rPr>
              <a:t>Web </a:t>
            </a:r>
            <a:r>
              <a:rPr lang="es-ES" sz="3200" dirty="0" err="1" smtClean="0">
                <a:solidFill>
                  <a:srgbClr val="130CA8"/>
                </a:solidFill>
              </a:rPr>
              <a:t>Crawling</a:t>
            </a:r>
            <a:r>
              <a:rPr lang="es-ES" sz="3200" dirty="0" smtClean="0">
                <a:solidFill>
                  <a:srgbClr val="130CA8"/>
                </a:solidFill>
              </a:rPr>
              <a:t> + HTML </a:t>
            </a:r>
            <a:r>
              <a:rPr lang="es-ES" sz="3200" dirty="0" err="1" smtClean="0">
                <a:solidFill>
                  <a:srgbClr val="130CA8"/>
                </a:solidFill>
              </a:rPr>
              <a:t>processing</a:t>
            </a:r>
            <a:endParaRPr lang="es-ES" sz="3200" dirty="0" smtClean="0">
              <a:solidFill>
                <a:srgbClr val="130CA8"/>
              </a:solidFill>
            </a:endParaRPr>
          </a:p>
          <a:p>
            <a:endParaRPr lang="es-ES" sz="3200" dirty="0" smtClean="0">
              <a:solidFill>
                <a:srgbClr val="130CA8"/>
              </a:solidFill>
            </a:endParaRPr>
          </a:p>
          <a:p>
            <a:r>
              <a:rPr lang="es-ES" sz="3200" dirty="0" smtClean="0">
                <a:solidFill>
                  <a:srgbClr val="130CA8"/>
                </a:solidFill>
              </a:rPr>
              <a:t>IR </a:t>
            </a:r>
            <a:r>
              <a:rPr lang="es-ES" sz="3200" dirty="0" err="1" smtClean="0">
                <a:solidFill>
                  <a:srgbClr val="130CA8"/>
                </a:solidFill>
              </a:rPr>
              <a:t>System</a:t>
            </a:r>
            <a:endParaRPr lang="es-ES" sz="3200" dirty="0" smtClean="0">
              <a:solidFill>
                <a:srgbClr val="130CA8"/>
              </a:solidFill>
            </a:endParaRPr>
          </a:p>
          <a:p>
            <a:endParaRPr lang="es-ES" sz="3200" dirty="0" smtClean="0">
              <a:solidFill>
                <a:srgbClr val="130CA8"/>
              </a:solidFill>
            </a:endParaRPr>
          </a:p>
          <a:p>
            <a:r>
              <a:rPr lang="es-ES" sz="3200" dirty="0" err="1" smtClean="0">
                <a:solidFill>
                  <a:srgbClr val="130CA8"/>
                </a:solidFill>
              </a:rPr>
              <a:t>Experiments</a:t>
            </a:r>
            <a:r>
              <a:rPr lang="es-ES" sz="3200" dirty="0" smtClean="0">
                <a:solidFill>
                  <a:srgbClr val="130CA8"/>
                </a:solidFill>
              </a:rPr>
              <a:t> and</a:t>
            </a:r>
            <a:r>
              <a:rPr lang="es-ES" sz="3200" dirty="0">
                <a:solidFill>
                  <a:srgbClr val="130CA8"/>
                </a:solidFill>
              </a:rPr>
              <a:t> </a:t>
            </a:r>
            <a:r>
              <a:rPr lang="es-ES" sz="3200" dirty="0" err="1" smtClean="0">
                <a:solidFill>
                  <a:srgbClr val="130CA8"/>
                </a:solidFill>
              </a:rPr>
              <a:t>Evaluation</a:t>
            </a:r>
            <a:endParaRPr lang="es-ES" sz="3200" dirty="0" smtClean="0">
              <a:solidFill>
                <a:srgbClr val="130CA8"/>
              </a:solidFill>
            </a:endParaRPr>
          </a:p>
          <a:p>
            <a:endParaRPr lang="es-ES" sz="3200" dirty="0" smtClean="0">
              <a:solidFill>
                <a:srgbClr val="130CA8"/>
              </a:solidFill>
            </a:endParaRPr>
          </a:p>
          <a:p>
            <a:r>
              <a:rPr lang="es-ES" sz="3200" dirty="0" err="1" smtClean="0">
                <a:solidFill>
                  <a:srgbClr val="130CA8"/>
                </a:solidFill>
              </a:rPr>
              <a:t>Conclusion</a:t>
            </a:r>
            <a:endParaRPr lang="es-ES" sz="3200" dirty="0" smtClean="0">
              <a:solidFill>
                <a:srgbClr val="130CA8"/>
              </a:solidFill>
            </a:endParaRPr>
          </a:p>
          <a:p>
            <a:endParaRPr lang="es-ES" sz="3200" dirty="0" smtClean="0">
              <a:solidFill>
                <a:srgbClr val="130CA8"/>
              </a:solidFill>
            </a:endParaRPr>
          </a:p>
          <a:p>
            <a:r>
              <a:rPr lang="es-ES" sz="3200" dirty="0" err="1" smtClean="0">
                <a:solidFill>
                  <a:srgbClr val="130CA8"/>
                </a:solidFill>
              </a:rPr>
              <a:t>References</a:t>
            </a:r>
            <a:endParaRPr lang="es-ES" sz="3200" dirty="0">
              <a:solidFill>
                <a:srgbClr val="130C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8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20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446584" y="476672"/>
            <a:ext cx="5497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rgbClr val="130CA8"/>
                </a:solidFill>
              </a:rPr>
              <a:t>Results</a:t>
            </a:r>
            <a:r>
              <a:rPr lang="es-ES" sz="3200" dirty="0">
                <a:solidFill>
                  <a:srgbClr val="130CA8"/>
                </a:solidFill>
              </a:rPr>
              <a:t> and </a:t>
            </a:r>
            <a:r>
              <a:rPr lang="es-ES" sz="3200" dirty="0" err="1" smtClean="0">
                <a:solidFill>
                  <a:srgbClr val="130CA8"/>
                </a:solidFill>
              </a:rPr>
              <a:t>Evaluation</a:t>
            </a:r>
            <a:endParaRPr lang="es-ES" sz="3200" dirty="0">
              <a:solidFill>
                <a:srgbClr val="130CA8"/>
              </a:solidFill>
            </a:endParaRPr>
          </a:p>
        </p:txBody>
      </p:sp>
      <p:pic>
        <p:nvPicPr>
          <p:cNvPr id="13" name="12 Imagen"/>
          <p:cNvPicPr/>
          <p:nvPr/>
        </p:nvPicPr>
        <p:blipFill>
          <a:blip r:embed="rId3" cstate="print"/>
          <a:srcRect l="33619" t="36126" r="39880" b="45026"/>
          <a:stretch>
            <a:fillRect/>
          </a:stretch>
        </p:blipFill>
        <p:spPr bwMode="auto">
          <a:xfrm>
            <a:off x="5867400" y="914400"/>
            <a:ext cx="2514600" cy="107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/>
              <p:cNvSpPr txBox="1"/>
              <p:nvPr/>
            </p:nvSpPr>
            <p:spPr>
              <a:xfrm>
                <a:off x="834203" y="5562600"/>
                <a:ext cx="4934299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/>
                        </a:rPr>
                        <m:t>𝐴𝑣𝑒𝑟𝑎𝑔𝑒</m:t>
                      </m:r>
                      <m:r>
                        <a:rPr lang="es-ES" b="0" i="1" smtClean="0">
                          <a:latin typeface="Cambria Math"/>
                        </a:rPr>
                        <m:t> </m:t>
                      </m:r>
                      <m:r>
                        <a:rPr lang="es-ES" b="0" i="1" smtClean="0">
                          <a:latin typeface="Cambria Math"/>
                        </a:rPr>
                        <m:t>𝑃𝑟𝑒𝑐𝑖𝑠𝑖𝑜𝑛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lang="es-E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/>
                            </a:rPr>
                            <m:t>1+1+1+0.8 </m:t>
                          </m:r>
                        </m:e>
                      </m:d>
                      <m:r>
                        <a:rPr lang="es-ES" b="0" i="1" smtClean="0">
                          <a:latin typeface="Cambria Math"/>
                        </a:rPr>
                        <m:t>=0.95</m:t>
                      </m:r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6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03" y="5562600"/>
                <a:ext cx="4934299" cy="518604"/>
              </a:xfrm>
              <a:prstGeom prst="rect">
                <a:avLst/>
              </a:prstGeom>
              <a:blipFill rotWithShape="1">
                <a:blip r:embed="rId4"/>
                <a:stretch>
                  <a:fillRect r="-2967" b="-8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33399" y="1182469"/>
                <a:ext cx="8153401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buClr>
                    <a:srgbClr val="130CA8"/>
                  </a:buClr>
                </a:pPr>
                <a:r>
                  <a:rPr lang="es-ES" dirty="0" err="1" smtClean="0"/>
                  <a:t>Results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were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evaluated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using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only</a:t>
                </a:r>
                <a:r>
                  <a:rPr lang="es-ES" dirty="0" smtClean="0"/>
                  <a:t> </a:t>
                </a:r>
                <a:r>
                  <a:rPr lang="es-ES" b="1" dirty="0" smtClean="0"/>
                  <a:t>MAP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with</a:t>
                </a:r>
                <a:r>
                  <a:rPr lang="es-ES" dirty="0" smtClean="0"/>
                  <a:t> </a:t>
                </a:r>
                <a14:m>
                  <m:oMath xmlns:m="http://schemas.openxmlformats.org/officeDocument/2006/math">
                    <m:r>
                      <a:rPr lang="es-ES" i="1" dirty="0" smtClean="0">
                        <a:latin typeface="Cambria Math"/>
                      </a:rPr>
                      <m:t>𝐾</m:t>
                    </m:r>
                    <m:r>
                      <a:rPr lang="es-ES" i="1" dirty="0" smtClean="0">
                        <a:latin typeface="Cambria Math"/>
                      </a:rPr>
                      <m:t> = 5</m:t>
                    </m:r>
                  </m:oMath>
                </a14:m>
                <a:endParaRPr lang="es-ES" dirty="0" smtClean="0"/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smtClean="0"/>
                  <a:t>Mean </a:t>
                </a:r>
                <a:r>
                  <a:rPr lang="es-ES" dirty="0" err="1" smtClean="0"/>
                  <a:t>Average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Precision</a:t>
                </a:r>
                <a:r>
                  <a:rPr lang="es-ES" dirty="0" smtClean="0"/>
                  <a:t> </a:t>
                </a:r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Using</a:t>
                </a:r>
                <a:r>
                  <a:rPr lang="es-ES" dirty="0" smtClean="0"/>
                  <a:t> </a:t>
                </a:r>
                <a:r>
                  <a:rPr lang="es-ES" b="1" dirty="0" err="1" smtClean="0"/>
                  <a:t>Explicit</a:t>
                </a:r>
                <a:r>
                  <a:rPr lang="es-ES" b="1" dirty="0" smtClean="0"/>
                  <a:t> </a:t>
                </a:r>
                <a:r>
                  <a:rPr lang="es-ES" b="1" dirty="0" err="1" smtClean="0"/>
                  <a:t>Relevance</a:t>
                </a:r>
                <a:r>
                  <a:rPr lang="es-ES" b="1" dirty="0" smtClean="0"/>
                  <a:t> </a:t>
                </a:r>
                <a:r>
                  <a:rPr lang="es-ES" b="1" dirty="0" err="1" smtClean="0"/>
                  <a:t>Feedback</a:t>
                </a:r>
                <a:endParaRPr lang="es-ES" b="1" dirty="0" smtClean="0"/>
              </a:p>
              <a:p>
                <a:pPr algn="just">
                  <a:buClr>
                    <a:srgbClr val="130CA8"/>
                  </a:buClr>
                </a:pPr>
                <a:endParaRPr lang="es-ES" dirty="0" smtClean="0"/>
              </a:p>
              <a:p>
                <a:pPr algn="just">
                  <a:buClr>
                    <a:srgbClr val="130CA8"/>
                  </a:buClr>
                </a:pPr>
                <a:r>
                  <a:rPr lang="es-ES" dirty="0" err="1" smtClean="0"/>
                  <a:t>Our</a:t>
                </a:r>
                <a:r>
                  <a:rPr lang="es-ES" dirty="0" smtClean="0"/>
                  <a:t> corpus </a:t>
                </a:r>
                <a:r>
                  <a:rPr lang="es-ES" dirty="0" err="1" smtClean="0"/>
                  <a:t>is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dynamic</a:t>
                </a:r>
                <a:r>
                  <a:rPr lang="es-ES" dirty="0" smtClean="0"/>
                  <a:t> and </a:t>
                </a:r>
                <a:r>
                  <a:rPr lang="es-ES" dirty="0" err="1" smtClean="0"/>
                  <a:t>unlabeled</a:t>
                </a:r>
                <a:r>
                  <a:rPr lang="es-ES" dirty="0" smtClean="0"/>
                  <a:t>:</a:t>
                </a:r>
              </a:p>
              <a:p>
                <a:pPr marL="742950" lvl="1" indent="-285750" algn="just">
                  <a:buClr>
                    <a:srgbClr val="130CA8"/>
                  </a:buClr>
                  <a:buFont typeface="Arial" pitchFamily="34" charset="0"/>
                  <a:buChar char="•"/>
                </a:pPr>
                <a:r>
                  <a:rPr lang="es-ES" dirty="0" err="1" smtClean="0"/>
                  <a:t>It’s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costly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to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perform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Recall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or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Cumulative</a:t>
                </a:r>
                <a:r>
                  <a:rPr lang="es-ES" dirty="0" smtClean="0"/>
                  <a:t> </a:t>
                </a:r>
                <a:r>
                  <a:rPr lang="es-ES" dirty="0" err="1" smtClean="0"/>
                  <a:t>Gain</a:t>
                </a:r>
                <a:r>
                  <a:rPr lang="es-ES" dirty="0" smtClean="0"/>
                  <a:t>.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399" y="1182469"/>
                <a:ext cx="8153401" cy="1754326"/>
              </a:xfrm>
              <a:prstGeom prst="rect">
                <a:avLst/>
              </a:prstGeom>
              <a:blipFill rotWithShape="1">
                <a:blip r:embed="rId7"/>
                <a:stretch>
                  <a:fillRect l="-598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661336" y="3897868"/>
            <a:ext cx="3706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average</a:t>
            </a:r>
            <a:r>
              <a:rPr lang="es-ES" dirty="0" smtClean="0"/>
              <a:t> </a:t>
            </a:r>
            <a:r>
              <a:rPr lang="es-ES" dirty="0" err="1" smtClean="0"/>
              <a:t>they</a:t>
            </a:r>
            <a:r>
              <a:rPr lang="es-ES" dirty="0" smtClean="0"/>
              <a:t> </a:t>
            </a:r>
            <a:r>
              <a:rPr lang="es-ES" dirty="0" err="1" smtClean="0"/>
              <a:t>follow</a:t>
            </a:r>
            <a:r>
              <a:rPr lang="es-ES" dirty="0" smtClean="0"/>
              <a:t> </a:t>
            </a:r>
            <a:r>
              <a:rPr lang="es-ES" dirty="0" err="1" smtClean="0"/>
              <a:t>this</a:t>
            </a:r>
            <a:r>
              <a:rPr lang="es-ES" dirty="0" smtClean="0"/>
              <a:t> </a:t>
            </a:r>
            <a:r>
              <a:rPr lang="es-ES" dirty="0" err="1" smtClean="0"/>
              <a:t>structure</a:t>
            </a:r>
            <a:r>
              <a:rPr lang="es-ES" dirty="0" smtClean="0"/>
              <a:t>: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67180" y="4505960"/>
            <a:ext cx="533400" cy="762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481580" y="4505960"/>
            <a:ext cx="533400" cy="762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395980" y="4505960"/>
            <a:ext cx="533400" cy="762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267200" y="4505960"/>
            <a:ext cx="533400" cy="762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224780" y="4505960"/>
            <a:ext cx="533400" cy="762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5"/>
              <p:cNvSpPr txBox="1"/>
              <p:nvPr/>
            </p:nvSpPr>
            <p:spPr>
              <a:xfrm>
                <a:off x="798643" y="3325764"/>
                <a:ext cx="6098914" cy="5113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600" b="0" i="1" smtClean="0">
                          <a:latin typeface="Cambria Math"/>
                        </a:rPr>
                        <m:t>𝑃𝑟𝑒𝑐𝑖𝑠𝑖𝑜𝑛𝑡</m:t>
                      </m:r>
                      <m:r>
                        <a:rPr lang="es-ES" sz="1600" b="0" i="1" smtClean="0">
                          <a:latin typeface="Cambria Math"/>
                        </a:rPr>
                        <m:t> </m:t>
                      </m:r>
                      <m:r>
                        <a:rPr lang="es-ES" sz="1600" b="0" i="1" smtClean="0">
                          <a:latin typeface="Cambria Math"/>
                        </a:rPr>
                        <m:t>𝑎𝑡</m:t>
                      </m:r>
                      <m:r>
                        <a:rPr lang="es-ES" sz="1600" b="0" i="1" smtClean="0">
                          <a:latin typeface="Cambria Math"/>
                        </a:rPr>
                        <m:t> </m:t>
                      </m:r>
                      <m:r>
                        <a:rPr lang="es-ES" sz="1600" b="0" i="1" smtClean="0">
                          <a:latin typeface="Cambria Math"/>
                        </a:rPr>
                        <m:t>𝑑𝑜𝑐𝑢𝑚𝑒𝑛𝑡</m:t>
                      </m:r>
                      <m:r>
                        <a:rPr lang="es-ES" sz="1600" b="0" i="1" smtClean="0">
                          <a:latin typeface="Cambria Math"/>
                        </a:rPr>
                        <m:t> </m:t>
                      </m:r>
                      <m:r>
                        <a:rPr lang="es-ES" sz="1600" b="0" i="1" smtClean="0">
                          <a:latin typeface="Cambria Math"/>
                        </a:rPr>
                        <m:t>𝑡</m:t>
                      </m:r>
                      <m:r>
                        <a:rPr lang="es-E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sz="16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𝑟𝑒𝑙𝑒𝑣𝑎𝑛𝑡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𝑝𝑎𝑔𝑒𝑠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𝑟𝑒𝑡𝑟𝑖𝑒𝑣𝑒𝑑</m:t>
                          </m:r>
                        </m:num>
                        <m:den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𝑇𝑜𝑡𝑎𝑙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𝑝𝑎𝑔𝑒𝑠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s-ES" sz="1600" b="0" i="1" smtClean="0">
                              <a:latin typeface="Cambria Math" panose="02040503050406030204" pitchFamily="18" charset="0"/>
                            </a:rPr>
                            <m:t>𝑟𝑒𝑡𝑟𝑖𝑒𝑣𝑒𝑑</m:t>
                          </m:r>
                        </m:den>
                      </m:f>
                    </m:oMath>
                  </m:oMathPara>
                </a14:m>
                <a:endParaRPr lang="es-ES" sz="1600" dirty="0"/>
              </a:p>
            </p:txBody>
          </p:sp>
        </mc:Choice>
        <mc:Fallback xmlns="">
          <p:sp>
            <p:nvSpPr>
              <p:cNvPr id="17" name="Cuadro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643" y="3325764"/>
                <a:ext cx="6098914" cy="511358"/>
              </a:xfrm>
              <a:prstGeom prst="rect">
                <a:avLst/>
              </a:prstGeom>
              <a:blipFill rotWithShape="1">
                <a:blip r:embed="rId8"/>
                <a:stretch>
                  <a:fillRect r="-17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20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21</a:t>
            </a:fld>
            <a:endParaRPr lang="es-ES"/>
          </a:p>
        </p:txBody>
      </p:sp>
      <p:sp>
        <p:nvSpPr>
          <p:cNvPr id="5" name="4 CuadroTexto"/>
          <p:cNvSpPr txBox="1"/>
          <p:nvPr/>
        </p:nvSpPr>
        <p:spPr>
          <a:xfrm>
            <a:off x="446584" y="476672"/>
            <a:ext cx="5497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Conclusions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20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33399" y="1182469"/>
            <a:ext cx="815340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sz="2400" dirty="0" err="1" smtClean="0"/>
              <a:t>You</a:t>
            </a:r>
            <a:r>
              <a:rPr lang="es-ES" sz="2400" dirty="0" smtClean="0"/>
              <a:t> can </a:t>
            </a:r>
            <a:r>
              <a:rPr lang="es-ES" sz="2400" dirty="0" err="1" smtClean="0"/>
              <a:t>make</a:t>
            </a:r>
            <a:r>
              <a:rPr lang="es-ES" sz="2400" dirty="0" smtClean="0"/>
              <a:t> </a:t>
            </a:r>
            <a:r>
              <a:rPr lang="es-ES" sz="2400" dirty="0" err="1" smtClean="0"/>
              <a:t>your</a:t>
            </a:r>
            <a:r>
              <a:rPr lang="es-ES" sz="2400" dirty="0" smtClean="0"/>
              <a:t> </a:t>
            </a:r>
            <a:r>
              <a:rPr lang="es-ES" sz="2400" b="1" dirty="0" err="1" smtClean="0"/>
              <a:t>own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specific</a:t>
            </a:r>
            <a:r>
              <a:rPr lang="es-ES" sz="2400" b="1" dirty="0" smtClean="0"/>
              <a:t> corpus </a:t>
            </a:r>
            <a:r>
              <a:rPr lang="es-ES" sz="2400" dirty="0" smtClean="0"/>
              <a:t>!! 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err="1" smtClean="0"/>
              <a:t>About</a:t>
            </a:r>
            <a:r>
              <a:rPr lang="es-ES" sz="2400" dirty="0" smtClean="0"/>
              <a:t> </a:t>
            </a:r>
            <a:r>
              <a:rPr lang="es-ES" sz="2400" dirty="0" err="1" smtClean="0"/>
              <a:t>anything</a:t>
            </a:r>
            <a:r>
              <a:rPr lang="es-ES" sz="2400" dirty="0" smtClean="0"/>
              <a:t> </a:t>
            </a:r>
            <a:r>
              <a:rPr lang="es-ES" sz="2400" dirty="0" err="1" smtClean="0"/>
              <a:t>you</a:t>
            </a:r>
            <a:r>
              <a:rPr lang="es-ES" sz="2400" dirty="0" smtClean="0"/>
              <a:t> </a:t>
            </a:r>
            <a:r>
              <a:rPr lang="es-ES" sz="2400" dirty="0" err="1" smtClean="0"/>
              <a:t>want</a:t>
            </a:r>
            <a:r>
              <a:rPr lang="es-ES" sz="2400" dirty="0" smtClean="0"/>
              <a:t> !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smtClean="0"/>
              <a:t>In </a:t>
            </a:r>
            <a:r>
              <a:rPr lang="es-ES" sz="2400" dirty="0" err="1" smtClean="0"/>
              <a:t>one</a:t>
            </a:r>
            <a:r>
              <a:rPr lang="es-ES" sz="2400" dirty="0" smtClean="0"/>
              <a:t> single </a:t>
            </a:r>
            <a:r>
              <a:rPr lang="es-ES" sz="2400" dirty="0" err="1" smtClean="0"/>
              <a:t>day</a:t>
            </a:r>
            <a:r>
              <a:rPr lang="es-ES" sz="2400" dirty="0" smtClean="0"/>
              <a:t> !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err="1" smtClean="0"/>
              <a:t>For</a:t>
            </a:r>
            <a:r>
              <a:rPr lang="es-ES" sz="2400" dirty="0" smtClean="0"/>
              <a:t> FREE !</a:t>
            </a:r>
          </a:p>
          <a:p>
            <a:pPr algn="just">
              <a:buClr>
                <a:srgbClr val="130CA8"/>
              </a:buClr>
            </a:pPr>
            <a:endParaRPr lang="es-ES" sz="2400" dirty="0" smtClean="0"/>
          </a:p>
          <a:p>
            <a:pPr algn="just">
              <a:buClr>
                <a:srgbClr val="130CA8"/>
              </a:buClr>
            </a:pPr>
            <a:r>
              <a:rPr lang="es-ES" sz="2400" b="1" dirty="0" err="1" smtClean="0"/>
              <a:t>The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System</a:t>
            </a:r>
            <a:r>
              <a:rPr lang="es-ES" sz="2400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err="1" smtClean="0"/>
              <a:t>Retrives</a:t>
            </a:r>
            <a:r>
              <a:rPr lang="es-ES" sz="2400" dirty="0" smtClean="0"/>
              <a:t> </a:t>
            </a:r>
            <a:r>
              <a:rPr lang="es-ES" sz="2400" dirty="0" err="1" smtClean="0"/>
              <a:t>good</a:t>
            </a:r>
            <a:r>
              <a:rPr lang="es-ES" sz="2400" dirty="0" smtClean="0"/>
              <a:t> HTML </a:t>
            </a:r>
            <a:r>
              <a:rPr lang="es-ES" sz="2400" dirty="0" err="1" smtClean="0"/>
              <a:t>documents</a:t>
            </a:r>
            <a:r>
              <a:rPr lang="es-ES" sz="2400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err="1" smtClean="0"/>
              <a:t>Performs</a:t>
            </a:r>
            <a:r>
              <a:rPr lang="es-ES" sz="2400" dirty="0" smtClean="0"/>
              <a:t> more </a:t>
            </a:r>
            <a:r>
              <a:rPr lang="es-ES" sz="2400" dirty="0" err="1" smtClean="0"/>
              <a:t>accuarate</a:t>
            </a:r>
            <a:r>
              <a:rPr lang="es-ES" sz="2400" dirty="0" smtClean="0"/>
              <a:t> Web </a:t>
            </a:r>
            <a:r>
              <a:rPr lang="es-ES" sz="2400" dirty="0" err="1" smtClean="0"/>
              <a:t>searchs</a:t>
            </a:r>
            <a:r>
              <a:rPr lang="es-ES" sz="2400" dirty="0" smtClean="0"/>
              <a:t> </a:t>
            </a:r>
            <a:r>
              <a:rPr lang="es-ES" sz="2400" dirty="0" err="1" smtClean="0"/>
              <a:t>than</a:t>
            </a:r>
            <a:r>
              <a:rPr lang="es-ES" sz="2400" dirty="0" smtClean="0"/>
              <a:t> Google </a:t>
            </a:r>
            <a:r>
              <a:rPr lang="es-ES" sz="2400" dirty="0" err="1" smtClean="0"/>
              <a:t>jejej</a:t>
            </a:r>
            <a:endParaRPr lang="es-ES" sz="2400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err="1" smtClean="0"/>
              <a:t>Constrains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search</a:t>
            </a:r>
            <a:r>
              <a:rPr lang="es-ES" sz="2400" dirty="0" smtClean="0"/>
              <a:t> </a:t>
            </a:r>
            <a:r>
              <a:rPr lang="es-ES" sz="2400" dirty="0" err="1" smtClean="0"/>
              <a:t>using</a:t>
            </a:r>
            <a:r>
              <a:rPr lang="es-ES" sz="2400" dirty="0" smtClean="0"/>
              <a:t> </a:t>
            </a:r>
            <a:r>
              <a:rPr lang="es-ES" sz="2400" dirty="0" err="1" smtClean="0"/>
              <a:t>specific</a:t>
            </a:r>
            <a:r>
              <a:rPr lang="es-ES" sz="2400" dirty="0" smtClean="0"/>
              <a:t> </a:t>
            </a:r>
            <a:r>
              <a:rPr lang="es-ES" sz="2400" dirty="0" err="1" smtClean="0"/>
              <a:t>inner</a:t>
            </a:r>
            <a:r>
              <a:rPr lang="es-ES" sz="2400" dirty="0" smtClean="0"/>
              <a:t> web data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sz="2400" dirty="0" smtClean="0"/>
              <a:t>Can use </a:t>
            </a:r>
            <a:r>
              <a:rPr lang="es-ES" sz="2400" dirty="0" err="1" smtClean="0"/>
              <a:t>example</a:t>
            </a:r>
            <a:r>
              <a:rPr lang="es-ES" sz="2400" dirty="0" smtClean="0"/>
              <a:t> </a:t>
            </a:r>
            <a:r>
              <a:rPr lang="es-ES" sz="2400" dirty="0" err="1" smtClean="0"/>
              <a:t>queries</a:t>
            </a:r>
            <a:r>
              <a:rPr lang="es-ES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222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22</a:t>
            </a:fld>
            <a:endParaRPr lang="es-ES"/>
          </a:p>
        </p:txBody>
      </p:sp>
      <p:sp>
        <p:nvSpPr>
          <p:cNvPr id="14" name="13 CuadroTexto"/>
          <p:cNvSpPr txBox="1"/>
          <p:nvPr/>
        </p:nvSpPr>
        <p:spPr>
          <a:xfrm>
            <a:off x="827584" y="476672"/>
            <a:ext cx="20162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References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21" name="20 Rectángulo"/>
          <p:cNvSpPr/>
          <p:nvPr/>
        </p:nvSpPr>
        <p:spPr>
          <a:xfrm>
            <a:off x="838200" y="1219200"/>
            <a:ext cx="845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err="1" smtClean="0"/>
              <a:t>Brants</a:t>
            </a:r>
            <a:r>
              <a:rPr lang="es-ES" dirty="0" smtClean="0"/>
              <a:t>, </a:t>
            </a:r>
            <a:r>
              <a:rPr lang="es-ES" dirty="0" err="1" smtClean="0"/>
              <a:t>Thorsten</a:t>
            </a:r>
            <a:r>
              <a:rPr lang="es-ES" dirty="0" smtClean="0"/>
              <a:t>. "Natural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 in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Retrieval</a:t>
            </a:r>
            <a:r>
              <a:rPr lang="es-ES" dirty="0" smtClean="0"/>
              <a:t>." </a:t>
            </a:r>
            <a:r>
              <a:rPr lang="es-ES" i="1" dirty="0" smtClean="0"/>
              <a:t>CLIN</a:t>
            </a:r>
            <a:r>
              <a:rPr lang="es-ES" dirty="0" smtClean="0"/>
              <a:t>. 2003.</a:t>
            </a:r>
            <a:endParaRPr lang="es-ES" dirty="0"/>
          </a:p>
        </p:txBody>
      </p:sp>
      <p:sp>
        <p:nvSpPr>
          <p:cNvPr id="22" name="21 Rectángulo"/>
          <p:cNvSpPr/>
          <p:nvPr/>
        </p:nvSpPr>
        <p:spPr>
          <a:xfrm>
            <a:off x="381000" y="1219200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[1]</a:t>
            </a:r>
            <a:endParaRPr lang="es-ES" dirty="0"/>
          </a:p>
        </p:txBody>
      </p:sp>
      <p:sp>
        <p:nvSpPr>
          <p:cNvPr id="24" name="23 Rectángulo"/>
          <p:cNvSpPr/>
          <p:nvPr/>
        </p:nvSpPr>
        <p:spPr>
          <a:xfrm>
            <a:off x="381000" y="1764268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[2]</a:t>
            </a:r>
            <a:endParaRPr lang="es-ES" dirty="0"/>
          </a:p>
        </p:txBody>
      </p:sp>
      <p:sp>
        <p:nvSpPr>
          <p:cNvPr id="25" name="24 Rectángulo"/>
          <p:cNvSpPr/>
          <p:nvPr/>
        </p:nvSpPr>
        <p:spPr>
          <a:xfrm>
            <a:off x="838200" y="17526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/>
              <a:t>WU, Ho Chung, et al. Interpreting </a:t>
            </a:r>
            <a:r>
              <a:rPr lang="en-US" dirty="0" err="1" smtClean="0"/>
              <a:t>tf-idf</a:t>
            </a:r>
            <a:r>
              <a:rPr lang="en-US" dirty="0" smtClean="0"/>
              <a:t> term weights as making relevance decisions. </a:t>
            </a:r>
            <a:r>
              <a:rPr lang="en-US" i="1" dirty="0" smtClean="0"/>
              <a:t>ACM Transactions on Information Systems (TOIS)</a:t>
            </a:r>
            <a:r>
              <a:rPr lang="en-US" dirty="0" smtClean="0"/>
              <a:t>, 2008, vol. 26, no 3, p. 13.</a:t>
            </a:r>
            <a:endParaRPr lang="en-US" dirty="0"/>
          </a:p>
        </p:txBody>
      </p:sp>
      <p:sp>
        <p:nvSpPr>
          <p:cNvPr id="27" name="26 Rectángulo"/>
          <p:cNvSpPr/>
          <p:nvPr/>
        </p:nvSpPr>
        <p:spPr>
          <a:xfrm>
            <a:off x="381000" y="2438400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[3]</a:t>
            </a:r>
            <a:endParaRPr lang="es-ES" dirty="0"/>
          </a:p>
        </p:txBody>
      </p:sp>
      <p:sp>
        <p:nvSpPr>
          <p:cNvPr id="29" name="28 Rectángulo"/>
          <p:cNvSpPr/>
          <p:nvPr/>
        </p:nvSpPr>
        <p:spPr>
          <a:xfrm>
            <a:off x="838200" y="2450068"/>
            <a:ext cx="8458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dirty="0" smtClean="0"/>
              <a:t>D. </a:t>
            </a:r>
            <a:r>
              <a:rPr lang="es-ES" dirty="0" err="1" smtClean="0"/>
              <a:t>Jurafsky</a:t>
            </a:r>
            <a:r>
              <a:rPr lang="es-ES" dirty="0" smtClean="0"/>
              <a:t>, C. </a:t>
            </a:r>
            <a:r>
              <a:rPr lang="es-ES" dirty="0" err="1" smtClean="0"/>
              <a:t>Manning</a:t>
            </a:r>
            <a:r>
              <a:rPr lang="es-ES" dirty="0" smtClean="0"/>
              <a:t>. “Natural </a:t>
            </a:r>
            <a:r>
              <a:rPr lang="es-ES" dirty="0" err="1" smtClean="0"/>
              <a:t>Language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”. </a:t>
            </a:r>
            <a:r>
              <a:rPr lang="es-ES" dirty="0" err="1" smtClean="0"/>
              <a:t>By</a:t>
            </a:r>
            <a:r>
              <a:rPr lang="es-ES" dirty="0" smtClean="0"/>
              <a:t> </a:t>
            </a:r>
            <a:r>
              <a:rPr lang="es-ES" dirty="0" err="1" smtClean="0"/>
              <a:t>Standford</a:t>
            </a:r>
            <a:r>
              <a:rPr lang="es-ES" dirty="0" smtClean="0"/>
              <a:t>. </a:t>
            </a:r>
          </a:p>
          <a:p>
            <a:pPr algn="just"/>
            <a:r>
              <a:rPr lang="es-ES" dirty="0" err="1" smtClean="0"/>
              <a:t>Coursera</a:t>
            </a:r>
            <a:r>
              <a:rPr lang="es-ES" dirty="0" smtClean="0"/>
              <a:t>:  https://class.coursera.org/nlp/lecture</a:t>
            </a:r>
            <a:endParaRPr lang="es-ES" dirty="0"/>
          </a:p>
        </p:txBody>
      </p:sp>
      <p:sp>
        <p:nvSpPr>
          <p:cNvPr id="30" name="29 Rectángulo"/>
          <p:cNvSpPr/>
          <p:nvPr/>
        </p:nvSpPr>
        <p:spPr>
          <a:xfrm>
            <a:off x="838200" y="32004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Broder</a:t>
            </a:r>
            <a:r>
              <a:rPr lang="en-US" dirty="0" smtClean="0"/>
              <a:t>, Andrei. "A taxonomy of web search." </a:t>
            </a:r>
            <a:r>
              <a:rPr lang="en-US" i="1" dirty="0" smtClean="0"/>
              <a:t>ACM </a:t>
            </a:r>
            <a:r>
              <a:rPr lang="en-US" i="1" dirty="0" err="1" smtClean="0"/>
              <a:t>Sigir</a:t>
            </a:r>
            <a:r>
              <a:rPr lang="en-US" i="1" dirty="0" smtClean="0"/>
              <a:t> forum</a:t>
            </a:r>
            <a:r>
              <a:rPr lang="en-US" dirty="0" smtClean="0"/>
              <a:t>. Vol. 36. No. 2. ACM, 2002.</a:t>
            </a:r>
            <a:endParaRPr lang="en-US" dirty="0"/>
          </a:p>
        </p:txBody>
      </p:sp>
      <p:sp>
        <p:nvSpPr>
          <p:cNvPr id="31" name="30 Rectángulo"/>
          <p:cNvSpPr/>
          <p:nvPr/>
        </p:nvSpPr>
        <p:spPr>
          <a:xfrm>
            <a:off x="381000" y="3200400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[4]</a:t>
            </a:r>
            <a:endParaRPr lang="es-ES" dirty="0"/>
          </a:p>
        </p:txBody>
      </p:sp>
      <p:sp>
        <p:nvSpPr>
          <p:cNvPr id="32" name="31 Rectángulo"/>
          <p:cNvSpPr/>
          <p:nvPr/>
        </p:nvSpPr>
        <p:spPr>
          <a:xfrm>
            <a:off x="838200" y="3905071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/>
              <a:t>Mansourian</a:t>
            </a:r>
            <a:r>
              <a:rPr lang="en-US" dirty="0" smtClean="0"/>
              <a:t>, </a:t>
            </a:r>
            <a:r>
              <a:rPr lang="en-US" dirty="0" err="1" smtClean="0"/>
              <a:t>Yazdan</a:t>
            </a:r>
            <a:r>
              <a:rPr lang="en-US" dirty="0" smtClean="0"/>
              <a:t>. "Similarities and differences between web search procedure and searching in the pre-web information retrieval systems." </a:t>
            </a:r>
            <a:r>
              <a:rPr lang="en-US" i="1" dirty="0" err="1" smtClean="0"/>
              <a:t>Webology</a:t>
            </a:r>
            <a:r>
              <a:rPr lang="en-US" dirty="0" smtClean="0"/>
              <a:t> 1.1 (2004).</a:t>
            </a:r>
            <a:endParaRPr lang="es-ES" dirty="0"/>
          </a:p>
        </p:txBody>
      </p:sp>
      <p:sp>
        <p:nvSpPr>
          <p:cNvPr id="33" name="32 Rectángulo"/>
          <p:cNvSpPr/>
          <p:nvPr/>
        </p:nvSpPr>
        <p:spPr>
          <a:xfrm>
            <a:off x="381000" y="3886200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[5]</a:t>
            </a:r>
            <a:endParaRPr lang="es-ES" dirty="0"/>
          </a:p>
        </p:txBody>
      </p:sp>
      <p:sp>
        <p:nvSpPr>
          <p:cNvPr id="2" name="Rectángulo 1"/>
          <p:cNvSpPr/>
          <p:nvPr/>
        </p:nvSpPr>
        <p:spPr>
          <a:xfrm>
            <a:off x="838200" y="46482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/>
              <a:t>Langville</a:t>
            </a:r>
            <a:r>
              <a:rPr lang="en-US" dirty="0"/>
              <a:t>, Amy N., and Carl D. Meyer. "Information retrieval and web search." </a:t>
            </a:r>
            <a:r>
              <a:rPr lang="en-US" i="1" dirty="0"/>
              <a:t>Supported by National Science Foundation under NSF grant CCR-0318575, USA</a:t>
            </a:r>
            <a:r>
              <a:rPr lang="en-US" dirty="0"/>
              <a:t> (2006).</a:t>
            </a:r>
          </a:p>
        </p:txBody>
      </p:sp>
      <p:sp>
        <p:nvSpPr>
          <p:cNvPr id="16" name="32 Rectángulo"/>
          <p:cNvSpPr/>
          <p:nvPr/>
        </p:nvSpPr>
        <p:spPr>
          <a:xfrm>
            <a:off x="381000" y="4659868"/>
            <a:ext cx="533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smtClean="0"/>
              <a:t>[6]</a:t>
            </a:r>
            <a:endParaRPr lang="es-ES" dirty="0"/>
          </a:p>
        </p:txBody>
      </p:sp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315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95400" y="2514600"/>
            <a:ext cx="6934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130CA8"/>
              </a:buClr>
            </a:pPr>
            <a:r>
              <a:rPr lang="es-ES" sz="9600" b="1" dirty="0" err="1" smtClean="0">
                <a:solidFill>
                  <a:srgbClr val="C00000"/>
                </a:solidFill>
              </a:rPr>
              <a:t>Thank</a:t>
            </a:r>
            <a:r>
              <a:rPr lang="es-ES" sz="9600" b="1" dirty="0" smtClean="0">
                <a:solidFill>
                  <a:srgbClr val="C00000"/>
                </a:solidFill>
              </a:rPr>
              <a:t> </a:t>
            </a:r>
            <a:r>
              <a:rPr lang="es-ES" sz="9600" b="1" dirty="0" err="1" smtClean="0">
                <a:solidFill>
                  <a:srgbClr val="C00000"/>
                </a:solidFill>
              </a:rPr>
              <a:t>you</a:t>
            </a:r>
            <a:r>
              <a:rPr lang="es-ES" sz="9600" b="1" dirty="0" smtClean="0">
                <a:solidFill>
                  <a:srgbClr val="C00000"/>
                </a:solidFill>
              </a:rPr>
              <a:t> !!</a:t>
            </a:r>
            <a:endParaRPr lang="es-ES" sz="9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532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3" name="12 CuadroTexto"/>
          <p:cNvSpPr txBox="1"/>
          <p:nvPr/>
        </p:nvSpPr>
        <p:spPr>
          <a:xfrm>
            <a:off x="467544" y="47667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Introduction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8" name="Marcador de número de diapositiva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3</a:t>
            </a:fld>
            <a:endParaRPr lang="es-ES" dirty="0"/>
          </a:p>
        </p:txBody>
      </p:sp>
      <p:pic>
        <p:nvPicPr>
          <p:cNvPr id="1028" name="Picture 4" descr="http://www.isi-info.com/images/search-too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1729843" cy="155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/>
          <p:cNvPicPr>
            <a:picLocks noChangeAspect="1"/>
          </p:cNvPicPr>
          <p:nvPr/>
        </p:nvPicPr>
        <p:blipFill rotWithShape="1">
          <a:blip r:embed="rId4"/>
          <a:srcRect l="2342" t="15755" r="37672" b="6055"/>
          <a:stretch/>
        </p:blipFill>
        <p:spPr>
          <a:xfrm>
            <a:off x="381000" y="3463408"/>
            <a:ext cx="3904198" cy="28611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67544" y="1397906"/>
            <a:ext cx="283506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 smtClean="0"/>
              <a:t>The</a:t>
            </a:r>
            <a:r>
              <a:rPr lang="es-ES" sz="2400" b="1" dirty="0" smtClean="0"/>
              <a:t> Internet</a:t>
            </a:r>
          </a:p>
          <a:p>
            <a:endParaRPr lang="es-ES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s-ES" dirty="0" smtClean="0"/>
              <a:t>4,7 </a:t>
            </a:r>
            <a:r>
              <a:rPr lang="es-ES" dirty="0" err="1" smtClean="0"/>
              <a:t>billion</a:t>
            </a:r>
            <a:r>
              <a:rPr lang="es-ES" dirty="0" smtClean="0"/>
              <a:t> </a:t>
            </a:r>
            <a:r>
              <a:rPr lang="es-ES" dirty="0" err="1" smtClean="0"/>
              <a:t>pages</a:t>
            </a:r>
            <a:r>
              <a:rPr lang="es-ES" dirty="0" smtClean="0"/>
              <a:t>  !!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s-ES" dirty="0" err="1" smtClean="0"/>
              <a:t>Lots</a:t>
            </a:r>
            <a:r>
              <a:rPr lang="es-ES" dirty="0" smtClean="0"/>
              <a:t> of Multimedia Data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627857"/>
            <a:ext cx="4267200" cy="2724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1734602" y="3505200"/>
            <a:ext cx="2532599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791200" y="609600"/>
            <a:ext cx="3061238" cy="304800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06396" y="3429000"/>
            <a:ext cx="39055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 smtClean="0"/>
              <a:t>Too</a:t>
            </a:r>
            <a:r>
              <a:rPr lang="es-ES" b="1" dirty="0" smtClean="0"/>
              <a:t> </a:t>
            </a:r>
            <a:r>
              <a:rPr lang="es-ES" b="1" dirty="0" err="1" smtClean="0"/>
              <a:t>many</a:t>
            </a:r>
            <a:r>
              <a:rPr lang="es-ES" b="1" dirty="0" smtClean="0"/>
              <a:t> </a:t>
            </a:r>
            <a:r>
              <a:rPr lang="es-ES" b="1" dirty="0" err="1" smtClean="0"/>
              <a:t>documents</a:t>
            </a:r>
            <a:r>
              <a:rPr lang="es-ES" b="1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performing</a:t>
            </a:r>
            <a:r>
              <a:rPr lang="es-ES" dirty="0" smtClean="0"/>
              <a:t> </a:t>
            </a:r>
            <a:r>
              <a:rPr lang="es-ES" dirty="0" err="1" smtClean="0"/>
              <a:t>classical</a:t>
            </a:r>
            <a:r>
              <a:rPr lang="es-ES" dirty="0" smtClean="0"/>
              <a:t>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Retrieval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/>
              <a:t>Indexing</a:t>
            </a:r>
            <a:r>
              <a:rPr lang="es-ES" dirty="0"/>
              <a:t> and Page </a:t>
            </a:r>
            <a:r>
              <a:rPr lang="es-ES" dirty="0" smtClean="0"/>
              <a:t>Rank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Specific</a:t>
            </a:r>
            <a:r>
              <a:rPr lang="es-ES" dirty="0" smtClean="0"/>
              <a:t> web </a:t>
            </a:r>
            <a:r>
              <a:rPr lang="es-ES" dirty="0" err="1" smtClean="0"/>
              <a:t>searchers</a:t>
            </a:r>
            <a:r>
              <a:rPr lang="es-ES" dirty="0" smtClean="0"/>
              <a:t> </a:t>
            </a:r>
            <a:r>
              <a:rPr lang="es-ES" dirty="0" err="1" smtClean="0"/>
              <a:t>just</a:t>
            </a:r>
            <a:r>
              <a:rPr lang="es-ES" dirty="0" smtClean="0"/>
              <a:t> </a:t>
            </a:r>
            <a:r>
              <a:rPr lang="es-ES" dirty="0" err="1" smtClean="0"/>
              <a:t>constraint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URL.</a:t>
            </a:r>
          </a:p>
          <a:p>
            <a:pPr lvl="1"/>
            <a:endParaRPr lang="es-ES" dirty="0"/>
          </a:p>
          <a:p>
            <a:r>
              <a:rPr lang="es-ES" b="1" dirty="0" err="1" smtClean="0"/>
              <a:t>Constraint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document</a:t>
            </a:r>
            <a:r>
              <a:rPr lang="es-ES" b="1" dirty="0" smtClean="0"/>
              <a:t> </a:t>
            </a:r>
            <a:r>
              <a:rPr lang="es-ES" b="1" dirty="0" err="1" smtClean="0"/>
              <a:t>number</a:t>
            </a:r>
            <a:endParaRPr lang="es-ES" b="1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Specific</a:t>
            </a:r>
            <a:r>
              <a:rPr lang="es-ES" dirty="0" smtClean="0"/>
              <a:t> </a:t>
            </a:r>
            <a:r>
              <a:rPr lang="es-ES" dirty="0" err="1" smtClean="0"/>
              <a:t>topics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Perform</a:t>
            </a:r>
            <a:r>
              <a:rPr lang="es-ES" dirty="0" smtClean="0"/>
              <a:t> </a:t>
            </a:r>
            <a:r>
              <a:rPr lang="es-ES" dirty="0" err="1" smtClean="0"/>
              <a:t>better</a:t>
            </a:r>
            <a:r>
              <a:rPr lang="es-ES" dirty="0" smtClean="0"/>
              <a:t> IR </a:t>
            </a:r>
            <a:r>
              <a:rPr lang="es-ES" dirty="0" err="1" smtClean="0"/>
              <a:t>models</a:t>
            </a:r>
            <a:endParaRPr lang="es-ES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es-ES" dirty="0" err="1" smtClean="0"/>
              <a:t>Allow</a:t>
            </a:r>
            <a:r>
              <a:rPr lang="es-ES" dirty="0" smtClean="0"/>
              <a:t> </a:t>
            </a:r>
            <a:r>
              <a:rPr lang="es-ES" dirty="0" err="1" smtClean="0"/>
              <a:t>Example</a:t>
            </a:r>
            <a:r>
              <a:rPr lang="es-ES" dirty="0" smtClean="0"/>
              <a:t> Query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163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67544" y="476672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 smtClean="0">
                <a:solidFill>
                  <a:srgbClr val="130CA8"/>
                </a:solidFill>
              </a:rPr>
              <a:t>Structure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6629400" y="3633787"/>
            <a:ext cx="2057400" cy="1066800"/>
          </a:xfrm>
          <a:prstGeom prst="rect">
            <a:avLst/>
          </a:prstGeom>
          <a:solidFill>
            <a:srgbClr val="98ED87"/>
          </a:solidFill>
          <a:ln w="9525">
            <a:miter lim="800000"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98ED87"/>
            </a:extrusionClr>
          </a:sp3d>
        </p:spPr>
        <p:txBody>
          <a:bodyPr wrap="none" anchor="ctr">
            <a:flatTx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chemeClr val="tx1"/>
                </a:solidFill>
              </a:rPr>
              <a:t>IR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>
                <a:solidFill>
                  <a:schemeClr val="tx1"/>
                </a:solidFill>
              </a:rPr>
              <a:t>System</a:t>
            </a:r>
          </a:p>
        </p:txBody>
      </p:sp>
      <p:sp>
        <p:nvSpPr>
          <p:cNvPr id="19" name="Line 15"/>
          <p:cNvSpPr>
            <a:spLocks noChangeShapeType="1"/>
          </p:cNvSpPr>
          <p:nvPr/>
        </p:nvSpPr>
        <p:spPr bwMode="auto">
          <a:xfrm>
            <a:off x="7620000" y="2743200"/>
            <a:ext cx="0" cy="68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/>
          <a:lstStyle/>
          <a:p>
            <a:endParaRPr lang="es-ES"/>
          </a:p>
        </p:txBody>
      </p:sp>
      <p:grpSp>
        <p:nvGrpSpPr>
          <p:cNvPr id="20" name="Group 16"/>
          <p:cNvGrpSpPr>
            <a:grpSpLocks/>
          </p:cNvGrpSpPr>
          <p:nvPr/>
        </p:nvGrpSpPr>
        <p:grpSpPr bwMode="auto">
          <a:xfrm>
            <a:off x="6248400" y="1828800"/>
            <a:ext cx="2209800" cy="914400"/>
            <a:chOff x="3936" y="1152"/>
            <a:chExt cx="1392" cy="576"/>
          </a:xfrm>
        </p:grpSpPr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4272" y="1152"/>
              <a:ext cx="1056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tx1"/>
                  </a:solidFill>
                </a:rPr>
                <a:t>Document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tx1"/>
                  </a:solidFill>
                </a:rPr>
                <a:t>corpus</a:t>
              </a: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3936" y="1440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s-ES"/>
            </a:p>
          </p:txBody>
        </p:sp>
      </p:grpSp>
      <p:grpSp>
        <p:nvGrpSpPr>
          <p:cNvPr id="105" name="Group 101"/>
          <p:cNvGrpSpPr>
            <a:grpSpLocks/>
          </p:cNvGrpSpPr>
          <p:nvPr/>
        </p:nvGrpSpPr>
        <p:grpSpPr bwMode="auto">
          <a:xfrm>
            <a:off x="3200401" y="1828800"/>
            <a:ext cx="2971801" cy="1066800"/>
            <a:chOff x="2016" y="1152"/>
            <a:chExt cx="1872" cy="672"/>
          </a:xfrm>
        </p:grpSpPr>
        <p:sp>
          <p:nvSpPr>
            <p:cNvPr id="106" name="Line 102"/>
            <p:cNvSpPr>
              <a:spLocks noChangeShapeType="1"/>
            </p:cNvSpPr>
            <p:nvPr/>
          </p:nvSpPr>
          <p:spPr bwMode="auto">
            <a:xfrm>
              <a:off x="2016" y="1440"/>
              <a:ext cx="5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s-ES"/>
            </a:p>
          </p:txBody>
        </p:sp>
        <p:grpSp>
          <p:nvGrpSpPr>
            <p:cNvPr id="107" name="Group 103"/>
            <p:cNvGrpSpPr>
              <a:grpSpLocks/>
            </p:cNvGrpSpPr>
            <p:nvPr/>
          </p:nvGrpSpPr>
          <p:grpSpPr bwMode="auto">
            <a:xfrm>
              <a:off x="2592" y="1152"/>
              <a:ext cx="1296" cy="672"/>
              <a:chOff x="2592" y="1152"/>
              <a:chExt cx="1296" cy="672"/>
            </a:xfrm>
          </p:grpSpPr>
          <p:sp>
            <p:nvSpPr>
              <p:cNvPr id="108" name="Rectangle 104"/>
              <p:cNvSpPr>
                <a:spLocks noChangeArrowheads="1"/>
              </p:cNvSpPr>
              <p:nvPr/>
            </p:nvSpPr>
            <p:spPr bwMode="auto">
              <a:xfrm>
                <a:off x="2592" y="1152"/>
                <a:ext cx="1296" cy="672"/>
              </a:xfrm>
              <a:prstGeom prst="rect">
                <a:avLst/>
              </a:prstGeom>
              <a:solidFill>
                <a:srgbClr val="98ED87"/>
              </a:solidFill>
              <a:ln w="9525">
                <a:miter lim="800000"/>
                <a:headEnd/>
                <a:tailEnd/>
              </a:ln>
              <a:effectLst/>
              <a:scene3d>
                <a:camera prst="legacyObliqueTopRight"/>
                <a:lightRig rig="legacyFlat3" dir="b"/>
              </a:scene3d>
              <a:sp3d extrusionH="430200" prstMaterial="legacyMatte">
                <a:bevelT w="13500" h="13500" prst="angle"/>
                <a:bevelB w="13500" h="13500" prst="angle"/>
                <a:extrusionClr>
                  <a:srgbClr val="98ED87"/>
                </a:extrusionClr>
              </a:sp3d>
            </p:spPr>
            <p:txBody>
              <a:bodyPr wrap="none" anchor="ctr">
                <a:flatTx/>
              </a:bodyPr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109" name="Picture 105" descr="AN00080_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928" y="1440"/>
                <a:ext cx="576" cy="378"/>
              </a:xfrm>
              <a:prstGeom prst="rect">
                <a:avLst/>
              </a:prstGeom>
              <a:noFill/>
            </p:spPr>
          </p:pic>
          <p:sp>
            <p:nvSpPr>
              <p:cNvPr id="110" name="Rectangle 106"/>
              <p:cNvSpPr>
                <a:spLocks noChangeArrowheads="1"/>
              </p:cNvSpPr>
              <p:nvPr/>
            </p:nvSpPr>
            <p:spPr bwMode="auto">
              <a:xfrm>
                <a:off x="2928" y="1152"/>
                <a:ext cx="617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>
                    <a:solidFill>
                      <a:schemeClr val="tx1"/>
                    </a:solidFill>
                  </a:rPr>
                  <a:t>Spider</a:t>
                </a:r>
              </a:p>
            </p:txBody>
          </p:sp>
        </p:grpSp>
      </p:grpSp>
      <p:grpSp>
        <p:nvGrpSpPr>
          <p:cNvPr id="111" name="Group 3"/>
          <p:cNvGrpSpPr>
            <a:grpSpLocks/>
          </p:cNvGrpSpPr>
          <p:nvPr/>
        </p:nvGrpSpPr>
        <p:grpSpPr bwMode="auto">
          <a:xfrm>
            <a:off x="3657600" y="3657601"/>
            <a:ext cx="2971800" cy="2971801"/>
            <a:chOff x="2304" y="2064"/>
            <a:chExt cx="1872" cy="1872"/>
          </a:xfrm>
        </p:grpSpPr>
        <p:grpSp>
          <p:nvGrpSpPr>
            <p:cNvPr id="112" name="Group 4"/>
            <p:cNvGrpSpPr>
              <a:grpSpLocks/>
            </p:cNvGrpSpPr>
            <p:nvPr/>
          </p:nvGrpSpPr>
          <p:grpSpPr bwMode="auto">
            <a:xfrm>
              <a:off x="2304" y="2064"/>
              <a:ext cx="1872" cy="1872"/>
              <a:chOff x="2304" y="2064"/>
              <a:chExt cx="1872" cy="1872"/>
            </a:xfrm>
          </p:grpSpPr>
          <p:pic>
            <p:nvPicPr>
              <p:cNvPr id="114" name="Picture 5" descr="amconfus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304" y="2673"/>
                <a:ext cx="587" cy="1263"/>
              </a:xfrm>
              <a:prstGeom prst="rect">
                <a:avLst/>
              </a:prstGeom>
              <a:noFill/>
            </p:spPr>
          </p:pic>
          <p:sp>
            <p:nvSpPr>
              <p:cNvPr id="115" name="AutoShape 6"/>
              <p:cNvSpPr>
                <a:spLocks noChangeArrowheads="1"/>
              </p:cNvSpPr>
              <p:nvPr/>
            </p:nvSpPr>
            <p:spPr bwMode="auto">
              <a:xfrm>
                <a:off x="2832" y="2064"/>
                <a:ext cx="816" cy="576"/>
              </a:xfrm>
              <a:prstGeom prst="wedgeRoundRectCallout">
                <a:avLst>
                  <a:gd name="adj1" fmla="val -59315"/>
                  <a:gd name="adj2" fmla="val 106944"/>
                  <a:gd name="adj3" fmla="val 16667"/>
                </a:avLst>
              </a:prstGeom>
              <a:solidFill>
                <a:srgbClr val="11DBDB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Line 7"/>
              <p:cNvSpPr>
                <a:spLocks noChangeShapeType="1"/>
              </p:cNvSpPr>
              <p:nvPr/>
            </p:nvSpPr>
            <p:spPr bwMode="auto">
              <a:xfrm>
                <a:off x="3648" y="2400"/>
                <a:ext cx="52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/>
              <a:lstStyle/>
              <a:p>
                <a:endParaRPr lang="es-ES"/>
              </a:p>
            </p:txBody>
          </p:sp>
        </p:grpSp>
        <p:sp>
          <p:nvSpPr>
            <p:cNvPr id="113" name="Rectangle 8"/>
            <p:cNvSpPr>
              <a:spLocks noChangeArrowheads="1"/>
            </p:cNvSpPr>
            <p:nvPr/>
          </p:nvSpPr>
          <p:spPr bwMode="auto">
            <a:xfrm>
              <a:off x="2832" y="2160"/>
              <a:ext cx="86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 smtClean="0"/>
                <a:t>String </a:t>
              </a:r>
              <a:r>
                <a:rPr lang="en-US" sz="1600" dirty="0" smtClean="0">
                  <a:solidFill>
                    <a:schemeClr val="tx1"/>
                  </a:solidFill>
                </a:rPr>
                <a:t>Query </a:t>
              </a:r>
              <a:r>
                <a:rPr lang="es-ES" sz="1600" dirty="0" smtClean="0"/>
                <a:t>Sample Query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Group 10"/>
          <p:cNvGrpSpPr>
            <a:grpSpLocks/>
          </p:cNvGrpSpPr>
          <p:nvPr/>
        </p:nvGrpSpPr>
        <p:grpSpPr bwMode="auto">
          <a:xfrm>
            <a:off x="5486400" y="4700587"/>
            <a:ext cx="3048000" cy="2046288"/>
            <a:chOff x="3456" y="2688"/>
            <a:chExt cx="1920" cy="1289"/>
          </a:xfrm>
        </p:grpSpPr>
        <p:sp>
          <p:nvSpPr>
            <p:cNvPr id="118" name="Oval 11"/>
            <p:cNvSpPr>
              <a:spLocks noChangeArrowheads="1"/>
            </p:cNvSpPr>
            <p:nvPr/>
          </p:nvSpPr>
          <p:spPr bwMode="auto">
            <a:xfrm>
              <a:off x="4272" y="3120"/>
              <a:ext cx="1104" cy="576"/>
            </a:xfrm>
            <a:prstGeom prst="ellipse">
              <a:avLst/>
            </a:prstGeom>
            <a:solidFill>
              <a:srgbClr val="11DBDB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tx1"/>
                  </a:solidFill>
                </a:rPr>
                <a:t>Ranked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dirty="0">
                  <a:solidFill>
                    <a:schemeClr val="tx1"/>
                  </a:solidFill>
                </a:rPr>
                <a:t>Documents</a:t>
              </a:r>
            </a:p>
          </p:txBody>
        </p:sp>
        <p:sp>
          <p:nvSpPr>
            <p:cNvPr id="119" name="Line 12"/>
            <p:cNvSpPr>
              <a:spLocks noChangeShapeType="1"/>
            </p:cNvSpPr>
            <p:nvPr/>
          </p:nvSpPr>
          <p:spPr bwMode="auto">
            <a:xfrm>
              <a:off x="4800" y="2688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/>
            <a:lstStyle/>
            <a:p>
              <a:endParaRPr lang="es-ES"/>
            </a:p>
          </p:txBody>
        </p:sp>
        <p:sp>
          <p:nvSpPr>
            <p:cNvPr id="120" name="Rectangle 13"/>
            <p:cNvSpPr>
              <a:spLocks noChangeArrowheads="1"/>
            </p:cNvSpPr>
            <p:nvPr/>
          </p:nvSpPr>
          <p:spPr bwMode="auto">
            <a:xfrm>
              <a:off x="3456" y="2976"/>
              <a:ext cx="768" cy="91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21" name="Text Box 14"/>
            <p:cNvSpPr txBox="1">
              <a:spLocks noChangeArrowheads="1"/>
            </p:cNvSpPr>
            <p:nvPr/>
          </p:nvSpPr>
          <p:spPr bwMode="auto">
            <a:xfrm>
              <a:off x="3552" y="2976"/>
              <a:ext cx="557" cy="1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1. Page1</a:t>
              </a:r>
            </a:p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2. Page2</a:t>
              </a:r>
            </a:p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3. Page3</a:t>
              </a:r>
            </a:p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.</a:t>
              </a:r>
            </a:p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>
                  <a:solidFill>
                    <a:schemeClr val="tx1"/>
                  </a:solidFill>
                </a:rPr>
                <a:t>    .</a:t>
              </a:r>
            </a:p>
            <a:p>
              <a:pPr marL="457200" indent="-457200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sz="1800" dirty="0">
                <a:solidFill>
                  <a:schemeClr val="tx1"/>
                </a:solidFill>
              </a:endParaRPr>
            </a:p>
          </p:txBody>
        </p:sp>
      </p:grpSp>
      <p:sp>
        <p:nvSpPr>
          <p:cNvPr id="122" name="Cloud"/>
          <p:cNvSpPr>
            <a:spLocks noChangeAspect="1" noEditPoints="1" noChangeArrowheads="1"/>
          </p:cNvSpPr>
          <p:nvPr/>
        </p:nvSpPr>
        <p:spPr bwMode="auto">
          <a:xfrm>
            <a:off x="715939" y="1345442"/>
            <a:ext cx="2674961" cy="238835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s-ES">
              <a:solidFill>
                <a:schemeClr val="tx1"/>
              </a:solidFill>
            </a:endParaRPr>
          </a:p>
        </p:txBody>
      </p:sp>
      <p:sp>
        <p:nvSpPr>
          <p:cNvPr id="123" name="Text Box 21"/>
          <p:cNvSpPr txBox="1">
            <a:spLocks noChangeArrowheads="1"/>
          </p:cNvSpPr>
          <p:nvPr/>
        </p:nvSpPr>
        <p:spPr bwMode="auto">
          <a:xfrm>
            <a:off x="1619672" y="1669365"/>
            <a:ext cx="738364" cy="318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dirty="0" smtClean="0">
                <a:solidFill>
                  <a:schemeClr val="tx1"/>
                </a:solidFill>
              </a:rPr>
              <a:t>Website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4" name="Picture 2" descr="http://20stepguide.dk/wp-content/uploads/2012/10/hjemmeside-struktur.gif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50"/>
          <a:stretch/>
        </p:blipFill>
        <p:spPr bwMode="auto">
          <a:xfrm>
            <a:off x="1134028" y="2088223"/>
            <a:ext cx="1618143" cy="104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20920" y="4234457"/>
            <a:ext cx="2904139" cy="923330"/>
          </a:xfrm>
          <a:prstGeom prst="rect">
            <a:avLst/>
          </a:prstGeom>
          <a:ln w="28575">
            <a:solidFill>
              <a:srgbClr val="130CA8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Arial" panose="020B0604020202020204" pitchFamily="34" charset="0"/>
              </a:rPr>
              <a:t>The </a:t>
            </a:r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</a:rPr>
              <a:t>spider</a:t>
            </a:r>
            <a:r>
              <a:rPr lang="en-US" dirty="0" smtClean="0">
                <a:latin typeface="Arial" panose="020B0604020202020204" pitchFamily="34" charset="0"/>
              </a:rPr>
              <a:t> represents </a:t>
            </a:r>
            <a:r>
              <a:rPr lang="en-US" dirty="0">
                <a:latin typeface="Arial" panose="020B0604020202020204" pitchFamily="34" charset="0"/>
              </a:rPr>
              <a:t>the main </a:t>
            </a:r>
            <a:r>
              <a:rPr lang="en-US" dirty="0" smtClean="0">
                <a:latin typeface="Arial" panose="020B0604020202020204" pitchFamily="34" charset="0"/>
              </a:rPr>
              <a:t>difference </a:t>
            </a:r>
            <a:r>
              <a:rPr lang="en-US" dirty="0">
                <a:latin typeface="Arial" panose="020B0604020202020204" pitchFamily="34" charset="0"/>
              </a:rPr>
              <a:t>compared to </a:t>
            </a:r>
            <a:r>
              <a:rPr lang="en-US" dirty="0" smtClean="0">
                <a:latin typeface="Arial" panose="020B0604020202020204" pitchFamily="34" charset="0"/>
              </a:rPr>
              <a:t>traditional </a:t>
            </a:r>
            <a:r>
              <a:rPr lang="en-US" dirty="0">
                <a:latin typeface="Arial" panose="020B0604020202020204" pitchFamily="34" charset="0"/>
              </a:rPr>
              <a:t>IR.</a:t>
            </a:r>
            <a:endParaRPr lang="en-US" dirty="0">
              <a:effectLst/>
              <a:latin typeface="Arial" panose="020B0604020202020204" pitchFamily="34" charset="0"/>
            </a:endParaRPr>
          </a:p>
        </p:txBody>
      </p:sp>
      <p:sp>
        <p:nvSpPr>
          <p:cNvPr id="33" name="1 Título"/>
          <p:cNvSpPr txBox="1">
            <a:spLocks/>
          </p:cNvSpPr>
          <p:nvPr/>
        </p:nvSpPr>
        <p:spPr>
          <a:xfrm>
            <a:off x="0" y="-27384"/>
            <a:ext cx="9144000" cy="346050"/>
          </a:xfrm>
          <a:prstGeom prst="rect">
            <a:avLst/>
          </a:prstGeom>
          <a:solidFill>
            <a:srgbClr val="170FB9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600" b="1" smtClean="0">
                <a:solidFill>
                  <a:schemeClr val="bg1"/>
                </a:solidFill>
              </a:rPr>
              <a:t>            </a:t>
            </a:r>
            <a:r>
              <a:rPr lang="es-ES" sz="1800" b="1" smtClean="0">
                <a:solidFill>
                  <a:schemeClr val="bg1"/>
                </a:solidFill>
              </a:rPr>
              <a:t>Web Search using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819640" y="59833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30CA8"/>
                </a:solidFill>
              </a:rPr>
              <a:t>Relevant Plain Text</a:t>
            </a:r>
            <a:endParaRPr lang="en-US" b="1" dirty="0">
              <a:solidFill>
                <a:srgbClr val="130CA8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829800" y="318666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Metadata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81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5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1066800" y="1101784"/>
            <a:ext cx="7620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rgbClr val="C00000"/>
                </a:solidFill>
              </a:rPr>
              <a:t>Web </a:t>
            </a:r>
            <a:r>
              <a:rPr lang="es-ES" sz="4000" b="1" dirty="0" err="1">
                <a:solidFill>
                  <a:srgbClr val="C00000"/>
                </a:solidFill>
              </a:rPr>
              <a:t>Crawling</a:t>
            </a:r>
            <a:r>
              <a:rPr lang="es-ES" sz="4000" b="1" dirty="0">
                <a:solidFill>
                  <a:srgbClr val="C00000"/>
                </a:solidFill>
              </a:rPr>
              <a:t> + HTML </a:t>
            </a:r>
            <a:r>
              <a:rPr lang="es-ES" sz="4000" b="1" dirty="0" err="1" smtClean="0">
                <a:solidFill>
                  <a:srgbClr val="C00000"/>
                </a:solidFill>
              </a:rPr>
              <a:t>processing</a:t>
            </a:r>
            <a:endParaRPr lang="es-ES" sz="4000" b="1" dirty="0" smtClean="0">
              <a:solidFill>
                <a:srgbClr val="C00000"/>
              </a:solidFill>
            </a:endParaRPr>
          </a:p>
          <a:p>
            <a:endParaRPr lang="es-ES" sz="32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How</a:t>
            </a:r>
            <a:r>
              <a:rPr lang="es-ES" sz="2800" b="1" dirty="0" smtClean="0">
                <a:solidFill>
                  <a:srgbClr val="130CA8"/>
                </a:solidFill>
              </a:rPr>
              <a:t> do </a:t>
            </a:r>
            <a:r>
              <a:rPr lang="es-ES" sz="2800" b="1" dirty="0" err="1" smtClean="0">
                <a:solidFill>
                  <a:srgbClr val="130CA8"/>
                </a:solidFill>
              </a:rPr>
              <a:t>we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download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the</a:t>
            </a:r>
            <a:r>
              <a:rPr lang="es-ES" sz="2800" b="1" dirty="0" smtClean="0">
                <a:solidFill>
                  <a:srgbClr val="130CA8"/>
                </a:solidFill>
              </a:rPr>
              <a:t> Web </a:t>
            </a:r>
            <a:r>
              <a:rPr lang="es-ES" sz="2800" b="1" dirty="0" err="1" smtClean="0">
                <a:solidFill>
                  <a:srgbClr val="130CA8"/>
                </a:solidFill>
              </a:rPr>
              <a:t>pages</a:t>
            </a:r>
            <a:r>
              <a:rPr lang="es-ES" sz="2800" b="1" dirty="0" smtClean="0">
                <a:solidFill>
                  <a:srgbClr val="130CA8"/>
                </a:solidFill>
              </a:rPr>
              <a:t> ? 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How</a:t>
            </a:r>
            <a:r>
              <a:rPr lang="es-ES" sz="2800" b="1" dirty="0" smtClean="0">
                <a:solidFill>
                  <a:srgbClr val="130CA8"/>
                </a:solidFill>
              </a:rPr>
              <a:t> do </a:t>
            </a:r>
            <a:r>
              <a:rPr lang="es-ES" sz="2800" b="1" dirty="0" err="1" smtClean="0">
                <a:solidFill>
                  <a:srgbClr val="130CA8"/>
                </a:solidFill>
              </a:rPr>
              <a:t>we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obtain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the</a:t>
            </a:r>
            <a:r>
              <a:rPr lang="es-ES" sz="2800" b="1" dirty="0" smtClean="0">
                <a:solidFill>
                  <a:srgbClr val="130CA8"/>
                </a:solidFill>
              </a:rPr>
              <a:t>: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800" b="1" dirty="0" err="1">
                <a:solidFill>
                  <a:srgbClr val="130CA8"/>
                </a:solidFill>
              </a:rPr>
              <a:t>R</a:t>
            </a:r>
            <a:r>
              <a:rPr lang="es-ES" sz="2800" b="1" dirty="0" err="1" smtClean="0">
                <a:solidFill>
                  <a:srgbClr val="130CA8"/>
                </a:solidFill>
              </a:rPr>
              <a:t>elevant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text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</a:p>
          <a:p>
            <a:pPr marL="914400" lvl="1" indent="-457200">
              <a:buFont typeface="Arial" pitchFamily="34" charset="0"/>
              <a:buChar char="•"/>
            </a:pPr>
            <a:r>
              <a:rPr lang="es-ES" sz="2800" b="1" dirty="0" err="1" smtClean="0">
                <a:solidFill>
                  <a:srgbClr val="130CA8"/>
                </a:solidFill>
              </a:rPr>
              <a:t>Metadata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</a:p>
          <a:p>
            <a:r>
              <a:rPr lang="es-ES" sz="2800" b="1" dirty="0" err="1" smtClean="0">
                <a:solidFill>
                  <a:srgbClr val="130CA8"/>
                </a:solidFill>
              </a:rPr>
              <a:t>from</a:t>
            </a:r>
            <a:r>
              <a:rPr lang="es-ES" sz="2800" b="1" dirty="0" smtClean="0">
                <a:solidFill>
                  <a:srgbClr val="130CA8"/>
                </a:solidFill>
              </a:rPr>
              <a:t> </a:t>
            </a:r>
            <a:r>
              <a:rPr lang="es-ES" sz="2800" b="1" dirty="0" err="1" smtClean="0">
                <a:solidFill>
                  <a:srgbClr val="130CA8"/>
                </a:solidFill>
              </a:rPr>
              <a:t>the</a:t>
            </a:r>
            <a:r>
              <a:rPr lang="es-ES" sz="2800" b="1" dirty="0" smtClean="0">
                <a:solidFill>
                  <a:srgbClr val="130CA8"/>
                </a:solidFill>
              </a:rPr>
              <a:t> HTML </a:t>
            </a:r>
            <a:r>
              <a:rPr lang="es-ES" sz="2800" b="1" dirty="0" err="1" smtClean="0">
                <a:solidFill>
                  <a:srgbClr val="130CA8"/>
                </a:solidFill>
              </a:rPr>
              <a:t>document</a:t>
            </a:r>
            <a:r>
              <a:rPr lang="es-ES" sz="2800" b="1" dirty="0" err="1">
                <a:solidFill>
                  <a:srgbClr val="130CA8"/>
                </a:solidFill>
              </a:rPr>
              <a:t>s</a:t>
            </a:r>
            <a:r>
              <a:rPr lang="es-ES" sz="2800" b="1" dirty="0" smtClean="0">
                <a:solidFill>
                  <a:srgbClr val="130CA8"/>
                </a:solidFill>
              </a:rPr>
              <a:t>?</a:t>
            </a:r>
          </a:p>
          <a:p>
            <a:endParaRPr lang="es-ES" sz="2800" b="1" dirty="0">
              <a:solidFill>
                <a:srgbClr val="130CA8"/>
              </a:solidFill>
            </a:endParaRPr>
          </a:p>
          <a:p>
            <a:endParaRPr lang="es-ES" sz="2800" b="1" dirty="0">
              <a:solidFill>
                <a:srgbClr val="130CA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696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67544" y="476672"/>
            <a:ext cx="364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Web </a:t>
            </a:r>
            <a:r>
              <a:rPr lang="es-ES" sz="3200" dirty="0" err="1" smtClean="0">
                <a:solidFill>
                  <a:srgbClr val="130CA8"/>
                </a:solidFill>
              </a:rPr>
              <a:t>Crawling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32" name="1 Título"/>
          <p:cNvSpPr txBox="1">
            <a:spLocks/>
          </p:cNvSpPr>
          <p:nvPr/>
        </p:nvSpPr>
        <p:spPr>
          <a:xfrm>
            <a:off x="0" y="-27384"/>
            <a:ext cx="9144000" cy="346050"/>
          </a:xfrm>
          <a:prstGeom prst="rect">
            <a:avLst/>
          </a:prstGeom>
          <a:solidFill>
            <a:srgbClr val="170FB9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600" b="1" smtClean="0">
                <a:solidFill>
                  <a:schemeClr val="bg1"/>
                </a:solidFill>
              </a:rPr>
              <a:t>            </a:t>
            </a:r>
            <a:r>
              <a:rPr lang="es-ES" sz="1800" b="1" smtClean="0">
                <a:solidFill>
                  <a:schemeClr val="bg1"/>
                </a:solidFill>
              </a:rPr>
              <a:t>Web Search using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1371600"/>
            <a:ext cx="777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must</a:t>
            </a:r>
            <a:r>
              <a:rPr lang="es-ES" dirty="0" smtClean="0"/>
              <a:t> </a:t>
            </a:r>
            <a:r>
              <a:rPr lang="es-ES" dirty="0" err="1" smtClean="0"/>
              <a:t>download</a:t>
            </a:r>
            <a:r>
              <a:rPr lang="es-ES" dirty="0" smtClean="0"/>
              <a:t> </a:t>
            </a:r>
            <a:r>
              <a:rPr lang="es-ES" dirty="0" err="1" smtClean="0"/>
              <a:t>our</a:t>
            </a:r>
            <a:r>
              <a:rPr lang="es-ES" dirty="0" smtClean="0"/>
              <a:t> corpus </a:t>
            </a:r>
            <a:r>
              <a:rPr lang="es-ES" dirty="0" err="1" smtClean="0"/>
              <a:t>from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Internet </a:t>
            </a:r>
            <a:r>
              <a:rPr lang="es-ES" dirty="0" err="1" smtClean="0"/>
              <a:t>using</a:t>
            </a:r>
            <a:r>
              <a:rPr lang="es-ES" dirty="0" smtClean="0"/>
              <a:t> a Spider </a:t>
            </a:r>
            <a:r>
              <a:rPr lang="es-ES" dirty="0" err="1" smtClean="0"/>
              <a:t>or</a:t>
            </a:r>
            <a:r>
              <a:rPr lang="es-ES" dirty="0" smtClean="0"/>
              <a:t> </a:t>
            </a:r>
            <a:r>
              <a:rPr lang="es-ES" dirty="0" err="1" smtClean="0"/>
              <a:t>WebCrawler</a:t>
            </a:r>
            <a:r>
              <a:rPr lang="es-ES" dirty="0" smtClean="0"/>
              <a:t>.</a:t>
            </a:r>
          </a:p>
        </p:txBody>
      </p:sp>
      <p:pic>
        <p:nvPicPr>
          <p:cNvPr id="1028" name="Picture 4" descr="http://www.java-forums.org/attachments/forum-lobby/4005d1343504959t-spiders-web-crawler-search-engin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923415"/>
            <a:ext cx="2209800" cy="219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609600" y="1799272"/>
            <a:ext cx="54864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smtClean="0"/>
              <a:t>A </a:t>
            </a:r>
            <a:r>
              <a:rPr lang="es-ES" b="1" dirty="0" smtClean="0"/>
              <a:t>Spider </a:t>
            </a:r>
            <a:r>
              <a:rPr lang="es-ES" b="1" dirty="0" err="1" smtClean="0"/>
              <a:t>is</a:t>
            </a:r>
            <a:r>
              <a:rPr lang="es-ES" b="1" dirty="0" smtClean="0"/>
              <a:t> a </a:t>
            </a:r>
            <a:r>
              <a:rPr lang="es-ES" b="1" dirty="0" err="1" smtClean="0"/>
              <a:t>bot</a:t>
            </a:r>
            <a:r>
              <a:rPr lang="es-ES" b="1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Travels</a:t>
            </a:r>
            <a:r>
              <a:rPr lang="es-ES" dirty="0" smtClean="0"/>
              <a:t> </a:t>
            </a:r>
            <a:r>
              <a:rPr lang="es-ES" dirty="0" err="1" smtClean="0"/>
              <a:t>through</a:t>
            </a:r>
            <a:r>
              <a:rPr lang="es-ES" dirty="0" smtClean="0"/>
              <a:t> </a:t>
            </a:r>
            <a:r>
              <a:rPr lang="es-ES" dirty="0" err="1" smtClean="0"/>
              <a:t>WebPages</a:t>
            </a:r>
            <a:r>
              <a:rPr lang="es-ES" dirty="0" smtClean="0"/>
              <a:t> </a:t>
            </a:r>
            <a:r>
              <a:rPr lang="es-ES" dirty="0" err="1"/>
              <a:t>downloading</a:t>
            </a:r>
            <a:r>
              <a:rPr lang="es-ES" dirty="0"/>
              <a:t> </a:t>
            </a:r>
            <a:r>
              <a:rPr lang="es-ES" dirty="0" smtClean="0"/>
              <a:t> and </a:t>
            </a:r>
            <a:r>
              <a:rPr lang="es-ES" dirty="0" err="1" smtClean="0"/>
              <a:t>procesing</a:t>
            </a:r>
            <a:r>
              <a:rPr lang="es-ES" dirty="0" smtClean="0"/>
              <a:t>  </a:t>
            </a:r>
            <a:r>
              <a:rPr lang="es-ES" dirty="0" err="1" smtClean="0"/>
              <a:t>their</a:t>
            </a:r>
            <a:r>
              <a:rPr lang="es-ES" dirty="0" smtClean="0"/>
              <a:t> </a:t>
            </a:r>
            <a:r>
              <a:rPr lang="es-ES" dirty="0" err="1" smtClean="0"/>
              <a:t>content</a:t>
            </a:r>
            <a:r>
              <a:rPr lang="es-ES" dirty="0" smtClean="0"/>
              <a:t>.</a:t>
            </a:r>
          </a:p>
          <a:p>
            <a:pPr algn="just">
              <a:buClr>
                <a:srgbClr val="130CA8"/>
              </a:buClr>
            </a:pPr>
            <a:endParaRPr lang="es-ES" dirty="0"/>
          </a:p>
          <a:p>
            <a:pPr algn="just">
              <a:buClr>
                <a:srgbClr val="130CA8"/>
              </a:buClr>
            </a:pPr>
            <a:r>
              <a:rPr lang="es-ES" b="1" dirty="0" err="1" smtClean="0"/>
              <a:t>Parameters</a:t>
            </a:r>
            <a:r>
              <a:rPr lang="es-ES" dirty="0" smtClean="0"/>
              <a:t>: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Starting</a:t>
            </a:r>
            <a:r>
              <a:rPr lang="es-ES" dirty="0" smtClean="0"/>
              <a:t> </a:t>
            </a:r>
            <a:r>
              <a:rPr lang="es-ES" dirty="0" err="1" smtClean="0"/>
              <a:t>URLs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Allowed</a:t>
            </a:r>
            <a:r>
              <a:rPr lang="es-ES" dirty="0" smtClean="0"/>
              <a:t> </a:t>
            </a:r>
            <a:r>
              <a:rPr lang="es-ES" dirty="0" err="1" smtClean="0"/>
              <a:t>domains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Link-</a:t>
            </a:r>
            <a:r>
              <a:rPr lang="es-ES" dirty="0" err="1" smtClean="0"/>
              <a:t>following</a:t>
            </a:r>
            <a:r>
              <a:rPr lang="es-ES" dirty="0" smtClean="0"/>
              <a:t> </a:t>
            </a:r>
            <a:r>
              <a:rPr lang="es-ES" dirty="0" err="1" smtClean="0"/>
              <a:t>protocol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Rules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scraping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Document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/>
              <a:t> </a:t>
            </a:r>
            <a:r>
              <a:rPr lang="es-ES" dirty="0" err="1" smtClean="0"/>
              <a:t>function</a:t>
            </a:r>
            <a:r>
              <a:rPr lang="es-ES" dirty="0" smtClean="0"/>
              <a:t>.</a:t>
            </a:r>
            <a:endParaRPr lang="es-ES" dirty="0"/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dirty="0" err="1" smtClean="0"/>
              <a:t>Tried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code</a:t>
            </a:r>
            <a:r>
              <a:rPr lang="es-ES" dirty="0" smtClean="0"/>
              <a:t> a Spider in </a:t>
            </a:r>
            <a:r>
              <a:rPr lang="es-ES" dirty="0" err="1" smtClean="0"/>
              <a:t>Python</a:t>
            </a:r>
            <a:r>
              <a:rPr lang="es-ES" dirty="0" smtClean="0"/>
              <a:t> !! </a:t>
            </a:r>
            <a:r>
              <a:rPr lang="es-ES" dirty="0" err="1" smtClean="0"/>
              <a:t>Worked</a:t>
            </a:r>
            <a:r>
              <a:rPr lang="es-ES" dirty="0" smtClean="0"/>
              <a:t> </a:t>
            </a:r>
            <a:r>
              <a:rPr lang="es-ES" dirty="0" err="1" smtClean="0"/>
              <a:t>fair</a:t>
            </a:r>
            <a:r>
              <a:rPr lang="es-ES" dirty="0" smtClean="0"/>
              <a:t> </a:t>
            </a:r>
            <a:r>
              <a:rPr lang="es-ES" dirty="0" err="1" smtClean="0"/>
              <a:t>enough</a:t>
            </a:r>
            <a:r>
              <a:rPr lang="es-ES" dirty="0" smtClean="0"/>
              <a:t> !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Not</a:t>
            </a:r>
            <a:r>
              <a:rPr lang="es-ES" dirty="0" smtClean="0"/>
              <a:t> </a:t>
            </a:r>
            <a:r>
              <a:rPr lang="es-ES" dirty="0" err="1" smtClean="0"/>
              <a:t>good</a:t>
            </a:r>
            <a:r>
              <a:rPr lang="es-ES" dirty="0" smtClean="0"/>
              <a:t> </a:t>
            </a:r>
            <a:r>
              <a:rPr lang="es-ES" dirty="0" err="1" smtClean="0"/>
              <a:t>enough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large</a:t>
            </a:r>
            <a:r>
              <a:rPr lang="es-ES" dirty="0" smtClean="0"/>
              <a:t> </a:t>
            </a:r>
            <a:r>
              <a:rPr lang="es-ES" dirty="0" err="1" smtClean="0"/>
              <a:t>scale</a:t>
            </a:r>
            <a:r>
              <a:rPr lang="es-ES" dirty="0" smtClean="0"/>
              <a:t> </a:t>
            </a:r>
            <a:r>
              <a:rPr lang="es-ES" dirty="0" err="1" smtClean="0"/>
              <a:t>downloads</a:t>
            </a:r>
            <a:r>
              <a:rPr lang="es-ES" dirty="0" smtClean="0"/>
              <a:t>.  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Ended</a:t>
            </a:r>
            <a:r>
              <a:rPr lang="es-ES" dirty="0" smtClean="0"/>
              <a:t> up </a:t>
            </a:r>
            <a:r>
              <a:rPr lang="es-ES" dirty="0" err="1" smtClean="0"/>
              <a:t>using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b="1" dirty="0" err="1" smtClean="0"/>
              <a:t>Scrapy</a:t>
            </a:r>
            <a:r>
              <a:rPr lang="es-ES" b="1" dirty="0" smtClean="0"/>
              <a:t> </a:t>
            </a:r>
            <a:r>
              <a:rPr lang="es-ES" b="1" dirty="0" err="1" smtClean="0"/>
              <a:t>framework</a:t>
            </a:r>
            <a:r>
              <a:rPr lang="es-ES" b="1" dirty="0" smtClean="0"/>
              <a:t>. 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920" y="4876800"/>
            <a:ext cx="133236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3026449"/>
            <a:ext cx="1332366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634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467544" y="476672"/>
            <a:ext cx="3647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Web </a:t>
            </a:r>
            <a:r>
              <a:rPr lang="es-ES" sz="3200" dirty="0" err="1" smtClean="0">
                <a:solidFill>
                  <a:srgbClr val="130CA8"/>
                </a:solidFill>
              </a:rPr>
              <a:t>Crawling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32" name="1 Título"/>
          <p:cNvSpPr txBox="1">
            <a:spLocks/>
          </p:cNvSpPr>
          <p:nvPr/>
        </p:nvSpPr>
        <p:spPr>
          <a:xfrm>
            <a:off x="0" y="-27384"/>
            <a:ext cx="9144000" cy="346050"/>
          </a:xfrm>
          <a:prstGeom prst="rect">
            <a:avLst/>
          </a:prstGeom>
          <a:solidFill>
            <a:srgbClr val="170FB9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1600" b="1" smtClean="0">
                <a:solidFill>
                  <a:schemeClr val="bg1"/>
                </a:solidFill>
              </a:rPr>
              <a:t>            </a:t>
            </a:r>
            <a:r>
              <a:rPr lang="es-ES" sz="1800" b="1" smtClean="0">
                <a:solidFill>
                  <a:schemeClr val="bg1"/>
                </a:solidFill>
              </a:rPr>
              <a:t>Web Search using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33400" y="118246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b="1" dirty="0" err="1" smtClean="0"/>
              <a:t>Scrapy</a:t>
            </a:r>
            <a:r>
              <a:rPr lang="es-ES" dirty="0" smtClean="0"/>
              <a:t> </a:t>
            </a:r>
            <a:r>
              <a:rPr lang="en-US" dirty="0" smtClean="0"/>
              <a:t>is </a:t>
            </a:r>
            <a:r>
              <a:rPr lang="en-US" dirty="0"/>
              <a:t>a </a:t>
            </a:r>
            <a:r>
              <a:rPr lang="en-US" dirty="0" smtClean="0"/>
              <a:t>scraping </a:t>
            </a:r>
            <a:r>
              <a:rPr lang="en-US" dirty="0"/>
              <a:t>and web crawling framework, used to crawl websites and extract structured data from their </a:t>
            </a:r>
            <a:r>
              <a:rPr lang="en-US" dirty="0" smtClean="0"/>
              <a:t>pages.</a:t>
            </a:r>
            <a:endParaRPr lang="es-ES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1" y="2133600"/>
            <a:ext cx="6354819" cy="2447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ight Brace 9"/>
          <p:cNvSpPr/>
          <p:nvPr/>
        </p:nvSpPr>
        <p:spPr>
          <a:xfrm>
            <a:off x="4419600" y="2315584"/>
            <a:ext cx="228600" cy="304800"/>
          </a:xfrm>
          <a:prstGeom prst="rightBrace">
            <a:avLst/>
          </a:prstGeom>
          <a:ln w="38100">
            <a:solidFill>
              <a:srgbClr val="0E0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4419600" y="2667000"/>
            <a:ext cx="224469" cy="690100"/>
          </a:xfrm>
          <a:prstGeom prst="rightBrace">
            <a:avLst/>
          </a:prstGeom>
          <a:ln w="38100">
            <a:solidFill>
              <a:srgbClr val="0E0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/>
          <p:cNvSpPr/>
          <p:nvPr/>
        </p:nvSpPr>
        <p:spPr>
          <a:xfrm>
            <a:off x="4419600" y="3456343"/>
            <a:ext cx="228600" cy="1124258"/>
          </a:xfrm>
          <a:prstGeom prst="rightBrace">
            <a:avLst/>
          </a:prstGeom>
          <a:ln w="38100">
            <a:solidFill>
              <a:srgbClr val="0E0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724400" y="2221468"/>
            <a:ext cx="229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URL properties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724400" y="2781217"/>
            <a:ext cx="22954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Crawling Rules</a:t>
            </a:r>
            <a:endParaRPr lang="en-US" sz="2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724400" y="37338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Processing</a:t>
            </a:r>
            <a:endParaRPr lang="en-US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5029200"/>
            <a:ext cx="2656655" cy="127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7" name="Straight Arrow Connector 26"/>
          <p:cNvCxnSpPr/>
          <p:nvPr/>
        </p:nvCxnSpPr>
        <p:spPr>
          <a:xfrm flipV="1">
            <a:off x="2918590" y="5667112"/>
            <a:ext cx="586610" cy="97434"/>
          </a:xfrm>
          <a:prstGeom prst="straightConnector1">
            <a:avLst/>
          </a:prstGeom>
          <a:ln w="38100">
            <a:solidFill>
              <a:srgbClr val="170FB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899317"/>
            <a:ext cx="3275085" cy="1535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ight Brace 32"/>
          <p:cNvSpPr/>
          <p:nvPr/>
        </p:nvSpPr>
        <p:spPr>
          <a:xfrm flipH="1">
            <a:off x="3594211" y="4953000"/>
            <a:ext cx="152400" cy="1427358"/>
          </a:xfrm>
          <a:prstGeom prst="rightBrace">
            <a:avLst/>
          </a:prstGeom>
          <a:ln w="38100">
            <a:solidFill>
              <a:srgbClr val="0E09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013" y="4591008"/>
            <a:ext cx="957729" cy="87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032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124200"/>
            <a:ext cx="3051265" cy="3388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Corpus </a:t>
            </a:r>
            <a:r>
              <a:rPr lang="es-ES" sz="3200" dirty="0" err="1" smtClean="0">
                <a:solidFill>
                  <a:srgbClr val="130CA8"/>
                </a:solidFill>
              </a:rPr>
              <a:t>Preprocessing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" y="1182469"/>
            <a:ext cx="731520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dirty="0" smtClean="0"/>
              <a:t>Once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folders </a:t>
            </a:r>
            <a:r>
              <a:rPr lang="es-ES" dirty="0" err="1" smtClean="0"/>
              <a:t>structures</a:t>
            </a:r>
            <a:r>
              <a:rPr lang="es-ES" dirty="0" smtClean="0"/>
              <a:t> </a:t>
            </a:r>
            <a:r>
              <a:rPr lang="es-ES" dirty="0" err="1" smtClean="0"/>
              <a:t>containing</a:t>
            </a:r>
            <a:r>
              <a:rPr lang="es-ES" dirty="0" smtClean="0"/>
              <a:t> </a:t>
            </a:r>
            <a:r>
              <a:rPr lang="es-ES" b="1" dirty="0" smtClean="0"/>
              <a:t>HTML </a:t>
            </a:r>
            <a:r>
              <a:rPr lang="es-ES" b="1" dirty="0" err="1" smtClean="0"/>
              <a:t>documents</a:t>
            </a:r>
            <a:r>
              <a:rPr lang="es-ES" b="1" dirty="0"/>
              <a:t> </a:t>
            </a: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have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Read</a:t>
            </a:r>
            <a:r>
              <a:rPr lang="es-ES" dirty="0" smtClean="0"/>
              <a:t> </a:t>
            </a:r>
            <a:r>
              <a:rPr lang="es-ES" dirty="0" err="1" smtClean="0"/>
              <a:t>all</a:t>
            </a:r>
            <a:r>
              <a:rPr lang="es-ES" dirty="0" smtClean="0"/>
              <a:t> </a:t>
            </a:r>
            <a:r>
              <a:rPr lang="es-ES" dirty="0" err="1" smtClean="0"/>
              <a:t>possible</a:t>
            </a:r>
            <a:r>
              <a:rPr lang="es-ES" dirty="0" smtClean="0"/>
              <a:t> </a:t>
            </a:r>
            <a:r>
              <a:rPr lang="es-ES" dirty="0" err="1" smtClean="0"/>
              <a:t>documents</a:t>
            </a:r>
            <a:r>
              <a:rPr lang="es-ES" dirty="0" smtClean="0"/>
              <a:t>, </a:t>
            </a:r>
            <a:r>
              <a:rPr lang="es-ES" dirty="0" err="1" smtClean="0"/>
              <a:t>need</a:t>
            </a:r>
            <a:r>
              <a:rPr lang="es-ES" dirty="0" smtClean="0"/>
              <a:t> a «</a:t>
            </a:r>
            <a:r>
              <a:rPr lang="es-ES" dirty="0" err="1" smtClean="0"/>
              <a:t>walker</a:t>
            </a:r>
            <a:r>
              <a:rPr lang="es-ES" dirty="0" smtClean="0"/>
              <a:t>» </a:t>
            </a:r>
            <a:r>
              <a:rPr lang="es-ES" dirty="0" err="1" smtClean="0"/>
              <a:t>program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non-</a:t>
            </a:r>
            <a:r>
              <a:rPr lang="es-ES" dirty="0" err="1" smtClean="0"/>
              <a:t>recipe</a:t>
            </a:r>
            <a:r>
              <a:rPr lang="es-ES" dirty="0" smtClean="0"/>
              <a:t> </a:t>
            </a:r>
            <a:r>
              <a:rPr lang="es-ES" dirty="0" err="1" smtClean="0"/>
              <a:t>documents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near</a:t>
            </a:r>
            <a:r>
              <a:rPr lang="es-ES" dirty="0" smtClean="0"/>
              <a:t> </a:t>
            </a:r>
            <a:r>
              <a:rPr lang="es-ES" dirty="0" err="1" smtClean="0"/>
              <a:t>duplicates</a:t>
            </a:r>
            <a:r>
              <a:rPr lang="es-ES" dirty="0" smtClean="0"/>
              <a:t>.</a:t>
            </a:r>
          </a:p>
          <a:p>
            <a:pPr marL="1200150" lvl="2" indent="-285750" algn="just">
              <a:buClr>
                <a:srgbClr val="130CA8"/>
              </a:buClr>
              <a:buFont typeface="Wingdings" pitchFamily="2" charset="2"/>
              <a:buChar char="Ø"/>
            </a:pPr>
            <a:r>
              <a:rPr lang="es-ES" dirty="0" err="1" smtClean="0"/>
              <a:t>Due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JavaScript </a:t>
            </a:r>
            <a:r>
              <a:rPr lang="es-ES" dirty="0" err="1" smtClean="0"/>
              <a:t>generating</a:t>
            </a:r>
            <a:r>
              <a:rPr lang="es-ES" dirty="0" smtClean="0"/>
              <a:t> </a:t>
            </a:r>
            <a:r>
              <a:rPr lang="es-ES" dirty="0" err="1" smtClean="0"/>
              <a:t>pages</a:t>
            </a: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/>
          </a:p>
          <a:p>
            <a:pPr algn="just">
              <a:buClr>
                <a:srgbClr val="130CA8"/>
              </a:buClr>
            </a:pPr>
            <a:r>
              <a:rPr lang="es-ES" dirty="0" err="1" smtClean="0"/>
              <a:t>An</a:t>
            </a:r>
            <a:r>
              <a:rPr lang="es-ES" dirty="0" smtClean="0"/>
              <a:t> HTML </a:t>
            </a:r>
            <a:r>
              <a:rPr lang="es-ES" dirty="0" err="1" smtClean="0"/>
              <a:t>document</a:t>
            </a:r>
            <a:r>
              <a:rPr lang="es-ES" dirty="0" smtClean="0"/>
              <a:t> has: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Plain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HTML </a:t>
            </a:r>
            <a:r>
              <a:rPr lang="es-ES" dirty="0" err="1" smtClean="0"/>
              <a:t>markups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Scripts: JavaScript, PHP…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Syles</a:t>
            </a:r>
            <a:r>
              <a:rPr lang="es-ES" dirty="0" smtClean="0"/>
              <a:t>: CSS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Hyperlinks</a:t>
            </a:r>
            <a:endParaRPr lang="es-ES" dirty="0" smtClean="0"/>
          </a:p>
          <a:p>
            <a:pPr lvl="1"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r>
              <a:rPr lang="es-ES" dirty="0" err="1" smtClean="0"/>
              <a:t>We</a:t>
            </a:r>
            <a:r>
              <a:rPr lang="es-ES" dirty="0" smtClean="0"/>
              <a:t> </a:t>
            </a:r>
            <a:r>
              <a:rPr lang="es-ES" dirty="0" err="1" smtClean="0"/>
              <a:t>need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/>
              <a:t> </a:t>
            </a:r>
            <a:r>
              <a:rPr lang="es-ES" b="1" dirty="0" err="1" smtClean="0"/>
              <a:t>extract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relevant</a:t>
            </a:r>
            <a:r>
              <a:rPr lang="es-ES" b="1" dirty="0" smtClean="0"/>
              <a:t> </a:t>
            </a:r>
            <a:r>
              <a:rPr lang="es-ES" b="1" dirty="0" err="1" smtClean="0"/>
              <a:t>information</a:t>
            </a:r>
            <a:r>
              <a:rPr lang="es-ES" dirty="0" smtClean="0"/>
              <a:t>: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Scripts and </a:t>
            </a:r>
            <a:r>
              <a:rPr lang="es-ES" dirty="0" err="1" smtClean="0"/>
              <a:t>Styles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markups</a:t>
            </a:r>
            <a:r>
              <a:rPr lang="es-ES" dirty="0" smtClean="0"/>
              <a:t>.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Relevant</a:t>
            </a:r>
            <a:r>
              <a:rPr lang="es-ES" dirty="0" smtClean="0"/>
              <a:t> </a:t>
            </a:r>
            <a:r>
              <a:rPr lang="es-ES" dirty="0" err="1" smtClean="0"/>
              <a:t>text</a:t>
            </a:r>
            <a:endParaRPr lang="es-ES" dirty="0" smtClean="0"/>
          </a:p>
          <a:p>
            <a:pPr lvl="1" algn="just">
              <a:buClr>
                <a:srgbClr val="130CA8"/>
              </a:buClr>
            </a:pPr>
            <a:endParaRPr lang="es-ES" dirty="0" smtClean="0"/>
          </a:p>
          <a:p>
            <a:pPr lvl="1" algn="just">
              <a:buClr>
                <a:srgbClr val="130CA8"/>
              </a:buClr>
            </a:pPr>
            <a:r>
              <a:rPr lang="es-ES" b="1" dirty="0" err="1" smtClean="0">
                <a:solidFill>
                  <a:srgbClr val="C00000"/>
                </a:solidFill>
              </a:rPr>
              <a:t>Beautiful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Soup</a:t>
            </a:r>
            <a:r>
              <a:rPr lang="es-ES" b="1" dirty="0" smtClean="0">
                <a:solidFill>
                  <a:srgbClr val="C00000"/>
                </a:solidFill>
              </a:rPr>
              <a:t> !!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31" t="33805"/>
          <a:stretch/>
        </p:blipFill>
        <p:spPr bwMode="auto">
          <a:xfrm>
            <a:off x="6553684" y="1822471"/>
            <a:ext cx="990116" cy="84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30" t="8932" r="16761"/>
          <a:stretch/>
        </p:blipFill>
        <p:spPr bwMode="auto">
          <a:xfrm>
            <a:off x="7563522" y="1378395"/>
            <a:ext cx="666078" cy="1633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9266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CC8D5-9BDD-4528-894C-D92029187C7C}" type="slidenum">
              <a:rPr lang="es-ES" smtClean="0"/>
              <a:pPr/>
              <a:t>9</a:t>
            </a:fld>
            <a:endParaRPr lang="es-ES"/>
          </a:p>
        </p:txBody>
      </p:sp>
      <p:sp>
        <p:nvSpPr>
          <p:cNvPr id="13" name="1 Título"/>
          <p:cNvSpPr>
            <a:spLocks noGrp="1"/>
          </p:cNvSpPr>
          <p:nvPr>
            <p:ph type="title"/>
          </p:nvPr>
        </p:nvSpPr>
        <p:spPr>
          <a:xfrm>
            <a:off x="0" y="-27384"/>
            <a:ext cx="9144000" cy="346050"/>
          </a:xfrm>
          <a:solidFill>
            <a:srgbClr val="170FB9"/>
          </a:solidFill>
        </p:spPr>
        <p:txBody>
          <a:bodyPr>
            <a:noAutofit/>
          </a:bodyPr>
          <a:lstStyle/>
          <a:p>
            <a:pPr algn="l"/>
            <a:r>
              <a:rPr lang="es-ES" sz="1600" b="1" dirty="0" smtClean="0">
                <a:solidFill>
                  <a:schemeClr val="bg1"/>
                </a:solidFill>
              </a:rPr>
              <a:t>            </a:t>
            </a:r>
            <a:r>
              <a:rPr lang="es-ES" sz="1800" b="1" dirty="0" smtClean="0">
                <a:solidFill>
                  <a:schemeClr val="bg1"/>
                </a:solidFill>
              </a:rPr>
              <a:t>Web </a:t>
            </a:r>
            <a:r>
              <a:rPr lang="es-ES" sz="1800" b="1" dirty="0" err="1" smtClean="0">
                <a:solidFill>
                  <a:schemeClr val="bg1"/>
                </a:solidFill>
              </a:rPr>
              <a:t>Search</a:t>
            </a:r>
            <a:r>
              <a:rPr lang="es-ES" sz="1800" b="1" dirty="0" smtClean="0">
                <a:solidFill>
                  <a:schemeClr val="bg1"/>
                </a:solidFill>
              </a:rPr>
              <a:t> </a:t>
            </a:r>
            <a:r>
              <a:rPr lang="es-ES" sz="1800" b="1" dirty="0" err="1" smtClean="0">
                <a:solidFill>
                  <a:schemeClr val="bg1"/>
                </a:solidFill>
              </a:rPr>
              <a:t>using</a:t>
            </a:r>
            <a:r>
              <a:rPr lang="es-ES" sz="1800" b="1" dirty="0" smtClean="0">
                <a:solidFill>
                  <a:schemeClr val="bg1"/>
                </a:solidFill>
              </a:rPr>
              <a:t> IR						Manuel Montoya</a:t>
            </a:r>
            <a:endParaRPr lang="es-ES" sz="1600" dirty="0">
              <a:solidFill>
                <a:schemeClr val="bg1"/>
              </a:solidFill>
            </a:endParaRPr>
          </a:p>
        </p:txBody>
      </p:sp>
      <p:sp>
        <p:nvSpPr>
          <p:cNvPr id="14" name="12 CuadroTexto"/>
          <p:cNvSpPr txBox="1"/>
          <p:nvPr/>
        </p:nvSpPr>
        <p:spPr>
          <a:xfrm>
            <a:off x="467544" y="476672"/>
            <a:ext cx="38758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rgbClr val="130CA8"/>
                </a:solidFill>
              </a:rPr>
              <a:t>Corpus </a:t>
            </a:r>
            <a:r>
              <a:rPr lang="es-ES" sz="3200" dirty="0" err="1" smtClean="0">
                <a:solidFill>
                  <a:srgbClr val="130CA8"/>
                </a:solidFill>
              </a:rPr>
              <a:t>Preprocessing</a:t>
            </a:r>
            <a:endParaRPr lang="es-ES" sz="3200" dirty="0">
              <a:solidFill>
                <a:srgbClr val="130CA8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3400" y="1182469"/>
            <a:ext cx="7315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Clr>
                <a:srgbClr val="130CA8"/>
              </a:buClr>
            </a:pPr>
            <a:r>
              <a:rPr lang="es-ES" b="1" dirty="0" err="1" smtClean="0"/>
              <a:t>BeautifulSoup</a:t>
            </a:r>
            <a:r>
              <a:rPr lang="es-ES" dirty="0" smtClean="0"/>
              <a:t> </a:t>
            </a:r>
            <a:r>
              <a:rPr lang="es-ES" dirty="0" err="1" smtClean="0"/>
              <a:t>library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HTML </a:t>
            </a:r>
            <a:r>
              <a:rPr lang="es-ES" dirty="0" err="1" smtClean="0"/>
              <a:t>processing</a:t>
            </a:r>
            <a:endParaRPr lang="es-ES" dirty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Remove</a:t>
            </a:r>
            <a:r>
              <a:rPr lang="es-ES" dirty="0" smtClean="0"/>
              <a:t> Scripts and </a:t>
            </a:r>
            <a:r>
              <a:rPr lang="es-ES" dirty="0" err="1" smtClean="0"/>
              <a:t>Styles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smtClean="0"/>
              <a:t>Reference </a:t>
            </a:r>
            <a:r>
              <a:rPr lang="es-ES" dirty="0" err="1" smtClean="0"/>
              <a:t>parts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HTML</a:t>
            </a:r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Plain</a:t>
            </a:r>
            <a:r>
              <a:rPr lang="es-ES" dirty="0" smtClean="0"/>
              <a:t> </a:t>
            </a:r>
            <a:r>
              <a:rPr lang="es-ES" dirty="0" err="1" smtClean="0"/>
              <a:t>texts</a:t>
            </a:r>
            <a:endParaRPr lang="es-ES" dirty="0" smtClean="0"/>
          </a:p>
          <a:p>
            <a:pPr marL="742950" lvl="1" indent="-285750" algn="just">
              <a:buClr>
                <a:srgbClr val="130CA8"/>
              </a:buClr>
              <a:buFont typeface="Arial" pitchFamily="34" charset="0"/>
              <a:buChar char="•"/>
            </a:pPr>
            <a:r>
              <a:rPr lang="es-ES" b="1" dirty="0" err="1" smtClean="0">
                <a:solidFill>
                  <a:srgbClr val="C00000"/>
                </a:solidFill>
              </a:rPr>
              <a:t>We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still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have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to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get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our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hands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into</a:t>
            </a:r>
            <a:r>
              <a:rPr lang="es-ES" b="1" dirty="0" smtClean="0">
                <a:solidFill>
                  <a:srgbClr val="C00000"/>
                </a:solidFill>
              </a:rPr>
              <a:t> </a:t>
            </a:r>
            <a:r>
              <a:rPr lang="es-ES" b="1" dirty="0" err="1" smtClean="0">
                <a:solidFill>
                  <a:srgbClr val="C00000"/>
                </a:solidFill>
              </a:rPr>
              <a:t>the</a:t>
            </a:r>
            <a:r>
              <a:rPr lang="es-ES" b="1" dirty="0" smtClean="0">
                <a:solidFill>
                  <a:srgbClr val="C00000"/>
                </a:solidFill>
              </a:rPr>
              <a:t> HTML </a:t>
            </a:r>
            <a:r>
              <a:rPr lang="es-ES" b="1" dirty="0" err="1" smtClean="0">
                <a:solidFill>
                  <a:srgbClr val="C00000"/>
                </a:solidFill>
              </a:rPr>
              <a:t>code</a:t>
            </a:r>
            <a:r>
              <a:rPr lang="es-ES" b="1" dirty="0" smtClean="0">
                <a:solidFill>
                  <a:srgbClr val="C00000"/>
                </a:solidFill>
              </a:rPr>
              <a:t> !!</a:t>
            </a:r>
          </a:p>
          <a:p>
            <a:pPr algn="just">
              <a:buClr>
                <a:srgbClr val="130CA8"/>
              </a:buClr>
            </a:pPr>
            <a:endParaRPr lang="es-ES" dirty="0" smtClean="0"/>
          </a:p>
          <a:p>
            <a:pPr algn="just">
              <a:buClr>
                <a:srgbClr val="130CA8"/>
              </a:buClr>
            </a:pPr>
            <a:endParaRPr lang="es-ES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399"/>
            <a:ext cx="4724400" cy="2937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761999" y="3340248"/>
            <a:ext cx="1295401" cy="252715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343401" y="2895599"/>
            <a:ext cx="838199" cy="1066801"/>
          </a:xfrm>
          <a:prstGeom prst="round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133600" y="2971800"/>
            <a:ext cx="838199" cy="609600"/>
          </a:xfrm>
          <a:prstGeom prst="roundRect">
            <a:avLst/>
          </a:prstGeom>
          <a:noFill/>
          <a:ln>
            <a:solidFill>
              <a:srgbClr val="120B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133599" y="3657600"/>
            <a:ext cx="2209802" cy="2133598"/>
          </a:xfrm>
          <a:prstGeom prst="roundRect">
            <a:avLst/>
          </a:prstGeom>
          <a:noFill/>
          <a:ln>
            <a:solidFill>
              <a:srgbClr val="120B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  <a:noFill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849879"/>
            <a:ext cx="3048000" cy="1196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723" y="4542868"/>
            <a:ext cx="3241353" cy="118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848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4590</TotalTime>
  <Words>2041</Words>
  <Application>Microsoft Office PowerPoint</Application>
  <PresentationFormat>On-screen Show (4:3)</PresentationFormat>
  <Paragraphs>361</Paragraphs>
  <Slides>23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Tema de Office</vt:lpstr>
      <vt:lpstr> Manuel Montoya Catalá  Multimedia Information Management Carlos III University of Madrid May, 2015</vt:lpstr>
      <vt:lpstr>            Web Search using IR      Manuel Montoya</vt:lpstr>
      <vt:lpstr>            Web Search using IR      Manuel Montoya</vt:lpstr>
      <vt:lpstr>PowerPoint Presentation</vt:lpstr>
      <vt:lpstr>            Web Search using IR      Manuel Montoya</vt:lpstr>
      <vt:lpstr>PowerPoint Presentation</vt:lpstr>
      <vt:lpstr>PowerPoint Presentation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  <vt:lpstr>            Web Search using IR      Manuel Montoya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Estefania</dc:creator>
  <cp:lastModifiedBy>manuel</cp:lastModifiedBy>
  <cp:revision>327</cp:revision>
  <dcterms:created xsi:type="dcterms:W3CDTF">2015-03-14T10:24:58Z</dcterms:created>
  <dcterms:modified xsi:type="dcterms:W3CDTF">2015-05-23T17:27:03Z</dcterms:modified>
</cp:coreProperties>
</file>